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2007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>
        <p:scale>
          <a:sx n="75" d="100"/>
          <a:sy n="75" d="100"/>
        </p:scale>
        <p:origin x="94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3BD2D-A2D6-41BB-B33C-613FE12265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9B8365A9-11EE-4199-8ECC-2A12056566FB}">
      <dgm:prSet custT="1"/>
      <dgm:spPr/>
      <dgm:t>
        <a:bodyPr/>
        <a:lstStyle/>
        <a:p>
          <a:pPr algn="ctr" rtl="0"/>
          <a:r>
            <a:rPr lang="ru-RU" sz="1400" b="1" dirty="0" smtClean="0">
              <a:solidFill>
                <a:schemeClr val="bg1"/>
              </a:solidFill>
            </a:rPr>
            <a:t>Муковисцидоз, смешанная </a:t>
          </a:r>
          <a:r>
            <a:rPr lang="ru-RU" sz="1400" b="1" dirty="0" smtClean="0">
              <a:solidFill>
                <a:schemeClr val="bg1"/>
              </a:solidFill>
            </a:rPr>
            <a:t>форма</a:t>
          </a:r>
          <a:r>
            <a:rPr lang="ru-RU" sz="1400" b="1" dirty="0" smtClean="0">
              <a:solidFill>
                <a:schemeClr val="bg1"/>
              </a:solidFill>
            </a:rPr>
            <a:t/>
          </a:r>
          <a:br>
            <a:rPr lang="ru-RU" sz="1400" b="1" dirty="0" smtClean="0">
              <a:solidFill>
                <a:schemeClr val="bg1"/>
              </a:solidFill>
            </a:rPr>
          </a:br>
          <a:r>
            <a:rPr lang="en-US" sz="1400" b="1" dirty="0" smtClean="0">
              <a:solidFill>
                <a:schemeClr val="bg1"/>
              </a:solidFill>
            </a:rPr>
            <a:t>delF508</a:t>
          </a:r>
          <a:r>
            <a:rPr lang="ru-RU" sz="1400" b="1" dirty="0" smtClean="0">
              <a:solidFill>
                <a:schemeClr val="bg1"/>
              </a:solidFill>
            </a:rPr>
            <a:t>/</a:t>
          </a:r>
          <a:r>
            <a:rPr lang="en-US" sz="1400" b="1" dirty="0" smtClean="0">
              <a:solidFill>
                <a:schemeClr val="bg1"/>
              </a:solidFill>
            </a:rPr>
            <a:t>604insA</a:t>
          </a:r>
          <a:r>
            <a:rPr lang="ru-RU" sz="1400" b="1" dirty="0" smtClean="0">
              <a:solidFill>
                <a:schemeClr val="bg1"/>
              </a:solidFill>
            </a:rPr>
            <a:t> (2014г</a:t>
          </a:r>
          <a:r>
            <a:rPr lang="ru-RU" sz="1400" b="1" dirty="0" smtClean="0">
              <a:solidFill>
                <a:schemeClr val="bg1"/>
              </a:solidFill>
            </a:rPr>
            <a:t>)</a:t>
          </a:r>
          <a:endParaRPr lang="ru-RU" sz="1400" b="1" dirty="0">
            <a:solidFill>
              <a:schemeClr val="bg1"/>
            </a:solidFill>
          </a:endParaRPr>
        </a:p>
      </dgm:t>
    </dgm:pt>
    <dgm:pt modelId="{9534FE62-4ED6-4F3A-A695-BE57C058F158}" type="parTrans" cxnId="{2642743C-B6AB-4D6F-BB29-E919E033DBF9}">
      <dgm:prSet/>
      <dgm:spPr/>
      <dgm:t>
        <a:bodyPr/>
        <a:lstStyle/>
        <a:p>
          <a:endParaRPr lang="ru-RU"/>
        </a:p>
      </dgm:t>
    </dgm:pt>
    <dgm:pt modelId="{D1FB1C39-8A80-496D-B703-5CED476ADADF}" type="sibTrans" cxnId="{2642743C-B6AB-4D6F-BB29-E919E033DBF9}">
      <dgm:prSet/>
      <dgm:spPr/>
      <dgm:t>
        <a:bodyPr/>
        <a:lstStyle/>
        <a:p>
          <a:endParaRPr lang="ru-RU"/>
        </a:p>
      </dgm:t>
    </dgm:pt>
    <dgm:pt modelId="{2E5591E2-C2A8-4D77-9DD9-E2CC58AFFBA8}">
      <dgm:prSet custT="1"/>
      <dgm:spPr/>
      <dgm:t>
        <a:bodyPr/>
        <a:lstStyle/>
        <a:p>
          <a:pPr algn="ctr" rtl="0"/>
          <a:r>
            <a:rPr lang="ru-RU" sz="1400" b="1" dirty="0" smtClean="0"/>
            <a:t>Ортотопическая трансплантация печени (2015г</a:t>
          </a:r>
          <a:r>
            <a:rPr lang="ru-RU" sz="1400" b="1" dirty="0" smtClean="0"/>
            <a:t>)</a:t>
          </a:r>
          <a:endParaRPr lang="ru-RU" sz="1400" b="1" dirty="0"/>
        </a:p>
      </dgm:t>
    </dgm:pt>
    <dgm:pt modelId="{9C9BD349-8F45-43E7-92EA-A7A54594D372}" type="parTrans" cxnId="{5E73F9F7-67B9-43F8-80BB-8E88C6F3370B}">
      <dgm:prSet/>
      <dgm:spPr/>
      <dgm:t>
        <a:bodyPr/>
        <a:lstStyle/>
        <a:p>
          <a:endParaRPr lang="ru-RU"/>
        </a:p>
      </dgm:t>
    </dgm:pt>
    <dgm:pt modelId="{3A0AF0D5-E6C9-4229-90CC-54FA81B866F7}" type="sibTrans" cxnId="{5E73F9F7-67B9-43F8-80BB-8E88C6F3370B}">
      <dgm:prSet/>
      <dgm:spPr/>
      <dgm:t>
        <a:bodyPr/>
        <a:lstStyle/>
        <a:p>
          <a:endParaRPr lang="ru-RU"/>
        </a:p>
      </dgm:t>
    </dgm:pt>
    <dgm:pt modelId="{A84379BB-734D-47F0-990F-19482FC252B3}">
      <dgm:prSet custT="1"/>
      <dgm:spPr/>
      <dgm:t>
        <a:bodyPr/>
        <a:lstStyle/>
        <a:p>
          <a:pPr algn="ctr" rtl="0"/>
          <a:r>
            <a:rPr lang="ru-RU" sz="1400" b="1" dirty="0" smtClean="0"/>
            <a:t>Высев М</a:t>
          </a:r>
          <a:r>
            <a:rPr lang="en-US" sz="1400" b="1" dirty="0" smtClean="0"/>
            <a:t>RSA</a:t>
          </a:r>
          <a:r>
            <a:rPr lang="ru-RU" sz="1400" b="1" dirty="0" smtClean="0"/>
            <a:t>, </a:t>
          </a:r>
          <a:r>
            <a:rPr lang="en-US" sz="1400" b="1" dirty="0" smtClean="0"/>
            <a:t>Pseudomonas aeruginosa</a:t>
          </a:r>
          <a:r>
            <a:rPr lang="ru-RU" sz="1400" b="1" dirty="0" smtClean="0"/>
            <a:t> (2015г)</a:t>
          </a:r>
          <a:endParaRPr lang="ru-RU" sz="1400" b="1" dirty="0"/>
        </a:p>
      </dgm:t>
    </dgm:pt>
    <dgm:pt modelId="{BB585F3E-BA4D-408E-AE05-043AADCB8092}" type="parTrans" cxnId="{51B7AA1E-8AB1-4C22-ADC9-7CB6B1CB795F}">
      <dgm:prSet/>
      <dgm:spPr/>
      <dgm:t>
        <a:bodyPr/>
        <a:lstStyle/>
        <a:p>
          <a:endParaRPr lang="ru-RU"/>
        </a:p>
      </dgm:t>
    </dgm:pt>
    <dgm:pt modelId="{E763305B-21CC-41D2-9F80-643329F3EA35}" type="sibTrans" cxnId="{51B7AA1E-8AB1-4C22-ADC9-7CB6B1CB795F}">
      <dgm:prSet/>
      <dgm:spPr/>
      <dgm:t>
        <a:bodyPr/>
        <a:lstStyle/>
        <a:p>
          <a:endParaRPr lang="ru-RU"/>
        </a:p>
      </dgm:t>
    </dgm:pt>
    <dgm:pt modelId="{F77ED548-DAF3-4DDB-9E22-032B90DEFDE9}">
      <dgm:prSet custT="1"/>
      <dgm:spPr/>
      <dgm:t>
        <a:bodyPr/>
        <a:lstStyle/>
        <a:p>
          <a:pPr algn="ctr" rtl="0"/>
          <a:r>
            <a:rPr lang="ru-RU" sz="1400" b="1" dirty="0" smtClean="0"/>
            <a:t>Спленэктомия (2016г</a:t>
          </a:r>
          <a:r>
            <a:rPr lang="ru-RU" sz="1400" b="1" dirty="0" smtClean="0"/>
            <a:t>)</a:t>
          </a:r>
          <a:endParaRPr lang="ru-RU" sz="1400" b="1" dirty="0"/>
        </a:p>
      </dgm:t>
    </dgm:pt>
    <dgm:pt modelId="{B9D8D9A0-347D-4B9B-8C5B-CE30A84D99C0}" type="parTrans" cxnId="{AEE5AE37-B38D-4DE8-A42F-2C3E8BC63AAB}">
      <dgm:prSet/>
      <dgm:spPr/>
      <dgm:t>
        <a:bodyPr/>
        <a:lstStyle/>
        <a:p>
          <a:endParaRPr lang="ru-RU"/>
        </a:p>
      </dgm:t>
    </dgm:pt>
    <dgm:pt modelId="{FB117F0B-6C95-4F11-B624-D9BE3B4E68DB}" type="sibTrans" cxnId="{AEE5AE37-B38D-4DE8-A42F-2C3E8BC63AAB}">
      <dgm:prSet/>
      <dgm:spPr/>
      <dgm:t>
        <a:bodyPr/>
        <a:lstStyle/>
        <a:p>
          <a:endParaRPr lang="ru-RU"/>
        </a:p>
      </dgm:t>
    </dgm:pt>
    <dgm:pt modelId="{0A3FD1C8-1A19-4135-BD2B-0B9E8F1440CA}">
      <dgm:prSet custT="1"/>
      <dgm:spPr/>
      <dgm:t>
        <a:bodyPr/>
        <a:lstStyle/>
        <a:p>
          <a:pPr algn="ctr" rtl="0"/>
          <a:r>
            <a:rPr lang="ru-RU" sz="1400" b="1" dirty="0" smtClean="0"/>
            <a:t>Инвазивный аспергиллез легких (2017г</a:t>
          </a:r>
          <a:r>
            <a:rPr lang="ru-RU" sz="1400" b="1" dirty="0" smtClean="0"/>
            <a:t>)</a:t>
          </a:r>
          <a:endParaRPr lang="ru-RU" sz="1400" b="1" dirty="0"/>
        </a:p>
      </dgm:t>
    </dgm:pt>
    <dgm:pt modelId="{B6B8BBA4-1AD1-482C-A966-F6243668D287}" type="parTrans" cxnId="{6FC6E109-3668-4401-86E3-AC711F39A3BC}">
      <dgm:prSet/>
      <dgm:spPr/>
      <dgm:t>
        <a:bodyPr/>
        <a:lstStyle/>
        <a:p>
          <a:endParaRPr lang="ru-RU"/>
        </a:p>
      </dgm:t>
    </dgm:pt>
    <dgm:pt modelId="{03BBB5C3-B796-4478-B973-18C120EEC815}" type="sibTrans" cxnId="{6FC6E109-3668-4401-86E3-AC711F39A3BC}">
      <dgm:prSet/>
      <dgm:spPr/>
      <dgm:t>
        <a:bodyPr/>
        <a:lstStyle/>
        <a:p>
          <a:endParaRPr lang="ru-RU"/>
        </a:p>
      </dgm:t>
    </dgm:pt>
    <dgm:pt modelId="{496D12DD-E1CD-407E-9723-220F46D487BD}">
      <dgm:prSet custT="1"/>
      <dgm:spPr/>
      <dgm:t>
        <a:bodyPr/>
        <a:lstStyle/>
        <a:p>
          <a:pPr algn="ctr" rtl="0"/>
          <a:r>
            <a:rPr lang="ru-RU" sz="1400" b="1" dirty="0" smtClean="0"/>
            <a:t>Дисфункция трансплантата</a:t>
          </a:r>
          <a:br>
            <a:rPr lang="ru-RU" sz="1400" b="1" dirty="0" smtClean="0"/>
          </a:br>
          <a:r>
            <a:rPr lang="ru-RU" sz="1400" b="1" dirty="0" smtClean="0"/>
            <a:t>(риск отторжения) (2019г</a:t>
          </a:r>
          <a:r>
            <a:rPr lang="ru-RU" sz="1400" b="1" dirty="0" smtClean="0"/>
            <a:t>, 2022г</a:t>
          </a:r>
          <a:r>
            <a:rPr lang="ru-RU" sz="1400" b="1" dirty="0" smtClean="0"/>
            <a:t>)</a:t>
          </a:r>
          <a:endParaRPr lang="ru-RU" sz="1400" b="1" dirty="0"/>
        </a:p>
      </dgm:t>
    </dgm:pt>
    <dgm:pt modelId="{C21190ED-DF91-47C4-9B69-F6626E418F7E}" type="parTrans" cxnId="{5DC06582-CD1B-4847-AD9A-9B03DBDBE1B5}">
      <dgm:prSet/>
      <dgm:spPr/>
      <dgm:t>
        <a:bodyPr/>
        <a:lstStyle/>
        <a:p>
          <a:endParaRPr lang="ru-RU"/>
        </a:p>
      </dgm:t>
    </dgm:pt>
    <dgm:pt modelId="{79A9D757-ECDB-41F2-8483-D7AD80C1A2E9}" type="sibTrans" cxnId="{5DC06582-CD1B-4847-AD9A-9B03DBDBE1B5}">
      <dgm:prSet/>
      <dgm:spPr/>
      <dgm:t>
        <a:bodyPr/>
        <a:lstStyle/>
        <a:p>
          <a:endParaRPr lang="ru-RU"/>
        </a:p>
      </dgm:t>
    </dgm:pt>
    <dgm:pt modelId="{B21D6154-9039-4445-8084-A69178DB8141}">
      <dgm:prSet custT="1"/>
      <dgm:spPr/>
      <dgm:t>
        <a:bodyPr/>
        <a:lstStyle/>
        <a:p>
          <a:pPr algn="ctr" rtl="0"/>
          <a:r>
            <a:rPr lang="ru-RU" sz="1400" b="1" dirty="0" smtClean="0"/>
            <a:t>Мочекаменная </a:t>
          </a:r>
          <a:r>
            <a:rPr lang="ru-RU" sz="1400" b="1" dirty="0" smtClean="0"/>
            <a:t>болезнь.</a:t>
          </a:r>
          <a:br>
            <a:rPr lang="ru-RU" sz="1400" b="1" dirty="0" smtClean="0"/>
          </a:br>
          <a:r>
            <a:rPr lang="ru-RU" sz="1400" b="1" dirty="0" smtClean="0"/>
            <a:t>Почечная </a:t>
          </a:r>
          <a:r>
            <a:rPr lang="ru-RU" sz="1400" b="1" dirty="0" smtClean="0"/>
            <a:t>колика (2022г, 2023г</a:t>
          </a:r>
          <a:r>
            <a:rPr lang="ru-RU" sz="1400" b="1" dirty="0" smtClean="0"/>
            <a:t>)</a:t>
          </a:r>
          <a:endParaRPr lang="ru-RU" sz="1400" b="1" dirty="0"/>
        </a:p>
      </dgm:t>
    </dgm:pt>
    <dgm:pt modelId="{A91C9124-1B88-48E3-9399-35B2BA464B2E}" type="parTrans" cxnId="{56D79927-9779-4F79-83BC-0E87A31C7E0D}">
      <dgm:prSet/>
      <dgm:spPr/>
      <dgm:t>
        <a:bodyPr/>
        <a:lstStyle/>
        <a:p>
          <a:endParaRPr lang="ru-RU"/>
        </a:p>
      </dgm:t>
    </dgm:pt>
    <dgm:pt modelId="{FDB46929-AFCF-471B-A8A1-E2E3F5705F64}" type="sibTrans" cxnId="{56D79927-9779-4F79-83BC-0E87A31C7E0D}">
      <dgm:prSet/>
      <dgm:spPr/>
      <dgm:t>
        <a:bodyPr/>
        <a:lstStyle/>
        <a:p>
          <a:endParaRPr lang="ru-RU"/>
        </a:p>
      </dgm:t>
    </dgm:pt>
    <dgm:pt modelId="{99800570-10C6-4F33-881A-AF4E1E96E120}" type="pres">
      <dgm:prSet presAssocID="{03A3BD2D-A2D6-41BB-B33C-613FE12265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8306235-8D29-4171-BB7C-26662E654EBD}" type="pres">
      <dgm:prSet presAssocID="{03A3BD2D-A2D6-41BB-B33C-613FE12265BE}" presName="Name1" presStyleCnt="0"/>
      <dgm:spPr/>
    </dgm:pt>
    <dgm:pt modelId="{51CEEF6F-A4C1-45DA-8809-CF7B3694F14E}" type="pres">
      <dgm:prSet presAssocID="{03A3BD2D-A2D6-41BB-B33C-613FE12265BE}" presName="cycle" presStyleCnt="0"/>
      <dgm:spPr/>
    </dgm:pt>
    <dgm:pt modelId="{3B1B277D-F74E-445A-92F8-803E0E86AA94}" type="pres">
      <dgm:prSet presAssocID="{03A3BD2D-A2D6-41BB-B33C-613FE12265BE}" presName="srcNode" presStyleLbl="node1" presStyleIdx="0" presStyleCnt="7"/>
      <dgm:spPr/>
    </dgm:pt>
    <dgm:pt modelId="{B8D93871-52A4-4150-A541-6FE7A526D987}" type="pres">
      <dgm:prSet presAssocID="{03A3BD2D-A2D6-41BB-B33C-613FE12265BE}" presName="conn" presStyleLbl="parChTrans1D2" presStyleIdx="0" presStyleCnt="1" custScaleX="90644" custScaleY="69454" custLinFactNeighborX="5869" custLinFactNeighborY="-5726"/>
      <dgm:spPr/>
      <dgm:t>
        <a:bodyPr/>
        <a:lstStyle/>
        <a:p>
          <a:endParaRPr lang="ru-RU"/>
        </a:p>
      </dgm:t>
    </dgm:pt>
    <dgm:pt modelId="{534F5E59-2ECA-491C-B044-19C28CFDA682}" type="pres">
      <dgm:prSet presAssocID="{03A3BD2D-A2D6-41BB-B33C-613FE12265BE}" presName="extraNode" presStyleLbl="node1" presStyleIdx="0" presStyleCnt="7"/>
      <dgm:spPr/>
    </dgm:pt>
    <dgm:pt modelId="{C3079473-8589-4FFD-8750-C2BCF87CDAC7}" type="pres">
      <dgm:prSet presAssocID="{03A3BD2D-A2D6-41BB-B33C-613FE12265BE}" presName="dstNode" presStyleLbl="node1" presStyleIdx="0" presStyleCnt="7"/>
      <dgm:spPr/>
    </dgm:pt>
    <dgm:pt modelId="{BB9B5C8F-D605-43BA-A018-45CDDA8D2285}" type="pres">
      <dgm:prSet presAssocID="{9B8365A9-11EE-4199-8ECC-2A12056566FB}" presName="text_1" presStyleLbl="node1" presStyleIdx="0" presStyleCnt="7" custScaleY="91435" custLinFactNeighborY="-10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AA7E9-5EE6-4E0E-BBD1-825A1612D5A8}" type="pres">
      <dgm:prSet presAssocID="{9B8365A9-11EE-4199-8ECC-2A12056566FB}" presName="accent_1" presStyleCnt="0"/>
      <dgm:spPr/>
    </dgm:pt>
    <dgm:pt modelId="{F728F874-11DC-4837-9D6D-6C84111400DF}" type="pres">
      <dgm:prSet presAssocID="{9B8365A9-11EE-4199-8ECC-2A12056566FB}" presName="accentRepeatNode" presStyleLbl="solidFgAcc1" presStyleIdx="0" presStyleCnt="7" custLinFactNeighborY="-8130"/>
      <dgm:spPr/>
    </dgm:pt>
    <dgm:pt modelId="{B6622365-DA57-4AE6-A268-5E1B2EE42B40}" type="pres">
      <dgm:prSet presAssocID="{2E5591E2-C2A8-4D77-9DD9-E2CC58AFFBA8}" presName="text_2" presStyleLbl="node1" presStyleIdx="1" presStyleCnt="7" custScaleY="91435" custLinFactNeighborY="-48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5513A-A6F0-497E-B91C-9C0FB6E09ECB}" type="pres">
      <dgm:prSet presAssocID="{2E5591E2-C2A8-4D77-9DD9-E2CC58AFFBA8}" presName="accent_2" presStyleCnt="0"/>
      <dgm:spPr/>
    </dgm:pt>
    <dgm:pt modelId="{8ABBFE16-F1B2-40D7-958F-54574A7A389D}" type="pres">
      <dgm:prSet presAssocID="{2E5591E2-C2A8-4D77-9DD9-E2CC58AFFBA8}" presName="accentRepeatNode" presStyleLbl="solidFgAcc1" presStyleIdx="1" presStyleCnt="7" custLinFactNeighborY="-39027"/>
      <dgm:spPr/>
    </dgm:pt>
    <dgm:pt modelId="{BEE65B24-F6A5-4A4D-AEBB-EEE52B077EFA}" type="pres">
      <dgm:prSet presAssocID="{A84379BB-734D-47F0-990F-19482FC252B3}" presName="text_3" presStyleLbl="node1" presStyleIdx="2" presStyleCnt="7" custScaleY="91435" custLinFactNeighborY="-77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75E78-4463-47C6-8EC7-1FA22552B38E}" type="pres">
      <dgm:prSet presAssocID="{A84379BB-734D-47F0-990F-19482FC252B3}" presName="accent_3" presStyleCnt="0"/>
      <dgm:spPr/>
    </dgm:pt>
    <dgm:pt modelId="{F5D18C76-9C09-4771-A324-88EC2A5F6545}" type="pres">
      <dgm:prSet presAssocID="{A84379BB-734D-47F0-990F-19482FC252B3}" presName="accentRepeatNode" presStyleLbl="solidFgAcc1" presStyleIdx="2" presStyleCnt="7" custLinFactNeighborY="-61794"/>
      <dgm:spPr/>
    </dgm:pt>
    <dgm:pt modelId="{3CEA8EE6-240D-497D-8459-12B7B95E5834}" type="pres">
      <dgm:prSet presAssocID="{F77ED548-DAF3-4DDB-9E22-032B90DEFDE9}" presName="text_4" presStyleLbl="node1" presStyleIdx="3" presStyleCnt="7" custScaleY="91435" custLinFactNeighborY="-9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7A960-D3E2-4D39-AFB3-11286104DD36}" type="pres">
      <dgm:prSet presAssocID="{F77ED548-DAF3-4DDB-9E22-032B90DEFDE9}" presName="accent_4" presStyleCnt="0"/>
      <dgm:spPr/>
    </dgm:pt>
    <dgm:pt modelId="{3F612079-24C3-489C-859D-1F201490EC6B}" type="pres">
      <dgm:prSet presAssocID="{F77ED548-DAF3-4DDB-9E22-032B90DEFDE9}" presName="accentRepeatNode" presStyleLbl="solidFgAcc1" presStyleIdx="3" presStyleCnt="7" custLinFactNeighborY="-76415"/>
      <dgm:spPr/>
    </dgm:pt>
    <dgm:pt modelId="{3B178B65-87CD-4733-A71A-4C17B706F834}" type="pres">
      <dgm:prSet presAssocID="{0A3FD1C8-1A19-4135-BD2B-0B9E8F1440CA}" presName="text_5" presStyleLbl="node1" presStyleIdx="4" presStyleCnt="7" custScaleY="91435" custLinFactY="-1791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FD9D4-7E1F-4EF4-852F-9872F176A899}" type="pres">
      <dgm:prSet presAssocID="{0A3FD1C8-1A19-4135-BD2B-0B9E8F1440CA}" presName="accent_5" presStyleCnt="0"/>
      <dgm:spPr/>
    </dgm:pt>
    <dgm:pt modelId="{3724E22E-06B5-432C-8A1F-74ECB0D20CE9}" type="pres">
      <dgm:prSet presAssocID="{0A3FD1C8-1A19-4135-BD2B-0B9E8F1440CA}" presName="accentRepeatNode" presStyleLbl="solidFgAcc1" presStyleIdx="4" presStyleCnt="7" custLinFactNeighborY="-94341"/>
      <dgm:spPr/>
    </dgm:pt>
    <dgm:pt modelId="{4999B818-7FBB-4A90-B304-5C1C9FF01D6F}" type="pres">
      <dgm:prSet presAssocID="{496D12DD-E1CD-407E-9723-220F46D487BD}" presName="text_6" presStyleLbl="node1" presStyleIdx="5" presStyleCnt="7" custScaleY="91435" custLinFactY="-4840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20FB3-DE8A-443E-906C-EB612215B3D3}" type="pres">
      <dgm:prSet presAssocID="{496D12DD-E1CD-407E-9723-220F46D487BD}" presName="accent_6" presStyleCnt="0"/>
      <dgm:spPr/>
    </dgm:pt>
    <dgm:pt modelId="{29D1C17A-3725-4407-B255-FC680D400706}" type="pres">
      <dgm:prSet presAssocID="{496D12DD-E1CD-407E-9723-220F46D487BD}" presName="accentRepeatNode" presStyleLbl="solidFgAcc1" presStyleIdx="5" presStyleCnt="7" custLinFactY="-18493" custLinFactNeighborX="1349" custLinFactNeighborY="-100000"/>
      <dgm:spPr/>
    </dgm:pt>
    <dgm:pt modelId="{AB537D79-5115-413B-AD31-7D10552486C5}" type="pres">
      <dgm:prSet presAssocID="{B21D6154-9039-4445-8084-A69178DB8141}" presName="text_7" presStyleLbl="node1" presStyleIdx="6" presStyleCnt="7" custScaleY="91435" custLinFactY="-83490" custLinFactNeighborX="2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E0601-23B5-4A0F-92AE-E5A7C6FC93DE}" type="pres">
      <dgm:prSet presAssocID="{B21D6154-9039-4445-8084-A69178DB8141}" presName="accent_7" presStyleCnt="0"/>
      <dgm:spPr/>
    </dgm:pt>
    <dgm:pt modelId="{77E4234D-3221-4D7A-964E-BE8943567F33}" type="pres">
      <dgm:prSet presAssocID="{B21D6154-9039-4445-8084-A69178DB8141}" presName="accentRepeatNode" presStyleLbl="solidFgAcc1" presStyleIdx="6" presStyleCnt="7" custLinFactY="-45458" custLinFactNeighborX="588" custLinFactNeighborY="-100000"/>
      <dgm:spPr/>
    </dgm:pt>
  </dgm:ptLst>
  <dgm:cxnLst>
    <dgm:cxn modelId="{555275B1-7DE6-4447-B348-A8DCB7075420}" type="presOf" srcId="{03A3BD2D-A2D6-41BB-B33C-613FE12265BE}" destId="{99800570-10C6-4F33-881A-AF4E1E96E120}" srcOrd="0" destOrd="0" presId="urn:microsoft.com/office/officeart/2008/layout/VerticalCurvedList"/>
    <dgm:cxn modelId="{AEE5AE37-B38D-4DE8-A42F-2C3E8BC63AAB}" srcId="{03A3BD2D-A2D6-41BB-B33C-613FE12265BE}" destId="{F77ED548-DAF3-4DDB-9E22-032B90DEFDE9}" srcOrd="3" destOrd="0" parTransId="{B9D8D9A0-347D-4B9B-8C5B-CE30A84D99C0}" sibTransId="{FB117F0B-6C95-4F11-B624-D9BE3B4E68DB}"/>
    <dgm:cxn modelId="{35F95A05-B275-4DB4-8CF8-AD82C9374738}" type="presOf" srcId="{B21D6154-9039-4445-8084-A69178DB8141}" destId="{AB537D79-5115-413B-AD31-7D10552486C5}" srcOrd="0" destOrd="0" presId="urn:microsoft.com/office/officeart/2008/layout/VerticalCurvedList"/>
    <dgm:cxn modelId="{51B7AA1E-8AB1-4C22-ADC9-7CB6B1CB795F}" srcId="{03A3BD2D-A2D6-41BB-B33C-613FE12265BE}" destId="{A84379BB-734D-47F0-990F-19482FC252B3}" srcOrd="2" destOrd="0" parTransId="{BB585F3E-BA4D-408E-AE05-043AADCB8092}" sibTransId="{E763305B-21CC-41D2-9F80-643329F3EA35}"/>
    <dgm:cxn modelId="{4B3924BB-AF7B-4301-A61E-17415A9EE5E7}" type="presOf" srcId="{D1FB1C39-8A80-496D-B703-5CED476ADADF}" destId="{B8D93871-52A4-4150-A541-6FE7A526D987}" srcOrd="0" destOrd="0" presId="urn:microsoft.com/office/officeart/2008/layout/VerticalCurvedList"/>
    <dgm:cxn modelId="{5418B0AD-FDCD-461F-A731-319D3203956D}" type="presOf" srcId="{9B8365A9-11EE-4199-8ECC-2A12056566FB}" destId="{BB9B5C8F-D605-43BA-A018-45CDDA8D2285}" srcOrd="0" destOrd="0" presId="urn:microsoft.com/office/officeart/2008/layout/VerticalCurvedList"/>
    <dgm:cxn modelId="{6FC6E109-3668-4401-86E3-AC711F39A3BC}" srcId="{03A3BD2D-A2D6-41BB-B33C-613FE12265BE}" destId="{0A3FD1C8-1A19-4135-BD2B-0B9E8F1440CA}" srcOrd="4" destOrd="0" parTransId="{B6B8BBA4-1AD1-482C-A966-F6243668D287}" sibTransId="{03BBB5C3-B796-4478-B973-18C120EEC815}"/>
    <dgm:cxn modelId="{9D9DA73B-1A4F-473B-8A1F-89F401FE26D7}" type="presOf" srcId="{496D12DD-E1CD-407E-9723-220F46D487BD}" destId="{4999B818-7FBB-4A90-B304-5C1C9FF01D6F}" srcOrd="0" destOrd="0" presId="urn:microsoft.com/office/officeart/2008/layout/VerticalCurvedList"/>
    <dgm:cxn modelId="{2642743C-B6AB-4D6F-BB29-E919E033DBF9}" srcId="{03A3BD2D-A2D6-41BB-B33C-613FE12265BE}" destId="{9B8365A9-11EE-4199-8ECC-2A12056566FB}" srcOrd="0" destOrd="0" parTransId="{9534FE62-4ED6-4F3A-A695-BE57C058F158}" sibTransId="{D1FB1C39-8A80-496D-B703-5CED476ADADF}"/>
    <dgm:cxn modelId="{56D79927-9779-4F79-83BC-0E87A31C7E0D}" srcId="{03A3BD2D-A2D6-41BB-B33C-613FE12265BE}" destId="{B21D6154-9039-4445-8084-A69178DB8141}" srcOrd="6" destOrd="0" parTransId="{A91C9124-1B88-48E3-9399-35B2BA464B2E}" sibTransId="{FDB46929-AFCF-471B-A8A1-E2E3F5705F64}"/>
    <dgm:cxn modelId="{DA68ADB9-BCE5-4D20-9D44-E5E0BB9D6B1D}" type="presOf" srcId="{2E5591E2-C2A8-4D77-9DD9-E2CC58AFFBA8}" destId="{B6622365-DA57-4AE6-A268-5E1B2EE42B40}" srcOrd="0" destOrd="0" presId="urn:microsoft.com/office/officeart/2008/layout/VerticalCurvedList"/>
    <dgm:cxn modelId="{03E891B2-76C1-4477-838D-6DD3B0EA5ECC}" type="presOf" srcId="{A84379BB-734D-47F0-990F-19482FC252B3}" destId="{BEE65B24-F6A5-4A4D-AEBB-EEE52B077EFA}" srcOrd="0" destOrd="0" presId="urn:microsoft.com/office/officeart/2008/layout/VerticalCurvedList"/>
    <dgm:cxn modelId="{05BD52B4-C0FF-4BB4-80A1-4786F646A19B}" type="presOf" srcId="{0A3FD1C8-1A19-4135-BD2B-0B9E8F1440CA}" destId="{3B178B65-87CD-4733-A71A-4C17B706F834}" srcOrd="0" destOrd="0" presId="urn:microsoft.com/office/officeart/2008/layout/VerticalCurvedList"/>
    <dgm:cxn modelId="{5DC06582-CD1B-4847-AD9A-9B03DBDBE1B5}" srcId="{03A3BD2D-A2D6-41BB-B33C-613FE12265BE}" destId="{496D12DD-E1CD-407E-9723-220F46D487BD}" srcOrd="5" destOrd="0" parTransId="{C21190ED-DF91-47C4-9B69-F6626E418F7E}" sibTransId="{79A9D757-ECDB-41F2-8483-D7AD80C1A2E9}"/>
    <dgm:cxn modelId="{5E73F9F7-67B9-43F8-80BB-8E88C6F3370B}" srcId="{03A3BD2D-A2D6-41BB-B33C-613FE12265BE}" destId="{2E5591E2-C2A8-4D77-9DD9-E2CC58AFFBA8}" srcOrd="1" destOrd="0" parTransId="{9C9BD349-8F45-43E7-92EA-A7A54594D372}" sibTransId="{3A0AF0D5-E6C9-4229-90CC-54FA81B866F7}"/>
    <dgm:cxn modelId="{7540829D-5512-46CF-A109-E52BA3746F68}" type="presOf" srcId="{F77ED548-DAF3-4DDB-9E22-032B90DEFDE9}" destId="{3CEA8EE6-240D-497D-8459-12B7B95E5834}" srcOrd="0" destOrd="0" presId="urn:microsoft.com/office/officeart/2008/layout/VerticalCurvedList"/>
    <dgm:cxn modelId="{6E9D07BC-24E9-4A8D-86AC-E6CE436AF067}" type="presParOf" srcId="{99800570-10C6-4F33-881A-AF4E1E96E120}" destId="{A8306235-8D29-4171-BB7C-26662E654EBD}" srcOrd="0" destOrd="0" presId="urn:microsoft.com/office/officeart/2008/layout/VerticalCurvedList"/>
    <dgm:cxn modelId="{4ABDB321-F46F-4860-9148-B4CCCC1D6036}" type="presParOf" srcId="{A8306235-8D29-4171-BB7C-26662E654EBD}" destId="{51CEEF6F-A4C1-45DA-8809-CF7B3694F14E}" srcOrd="0" destOrd="0" presId="urn:microsoft.com/office/officeart/2008/layout/VerticalCurvedList"/>
    <dgm:cxn modelId="{36CC2AC1-8F3F-4B71-B0C7-B2E92D20148A}" type="presParOf" srcId="{51CEEF6F-A4C1-45DA-8809-CF7B3694F14E}" destId="{3B1B277D-F74E-445A-92F8-803E0E86AA94}" srcOrd="0" destOrd="0" presId="urn:microsoft.com/office/officeart/2008/layout/VerticalCurvedList"/>
    <dgm:cxn modelId="{6CA26B72-F38B-48BE-83DE-3055FE76B942}" type="presParOf" srcId="{51CEEF6F-A4C1-45DA-8809-CF7B3694F14E}" destId="{B8D93871-52A4-4150-A541-6FE7A526D987}" srcOrd="1" destOrd="0" presId="urn:microsoft.com/office/officeart/2008/layout/VerticalCurvedList"/>
    <dgm:cxn modelId="{6172AC43-0ED0-4AC9-A263-DE243A338DC9}" type="presParOf" srcId="{51CEEF6F-A4C1-45DA-8809-CF7B3694F14E}" destId="{534F5E59-2ECA-491C-B044-19C28CFDA682}" srcOrd="2" destOrd="0" presId="urn:microsoft.com/office/officeart/2008/layout/VerticalCurvedList"/>
    <dgm:cxn modelId="{A3762FF2-7360-476E-AF91-8B24BCC1972F}" type="presParOf" srcId="{51CEEF6F-A4C1-45DA-8809-CF7B3694F14E}" destId="{C3079473-8589-4FFD-8750-C2BCF87CDAC7}" srcOrd="3" destOrd="0" presId="urn:microsoft.com/office/officeart/2008/layout/VerticalCurvedList"/>
    <dgm:cxn modelId="{AB9A297E-EA43-4A2A-B72D-636AC0B610EE}" type="presParOf" srcId="{A8306235-8D29-4171-BB7C-26662E654EBD}" destId="{BB9B5C8F-D605-43BA-A018-45CDDA8D2285}" srcOrd="1" destOrd="0" presId="urn:microsoft.com/office/officeart/2008/layout/VerticalCurvedList"/>
    <dgm:cxn modelId="{16A2A233-DA32-41D2-82CE-3DE09C2E3255}" type="presParOf" srcId="{A8306235-8D29-4171-BB7C-26662E654EBD}" destId="{089AA7E9-5EE6-4E0E-BBD1-825A1612D5A8}" srcOrd="2" destOrd="0" presId="urn:microsoft.com/office/officeart/2008/layout/VerticalCurvedList"/>
    <dgm:cxn modelId="{5EF0FCEA-95B0-4B42-BE19-8747F65C2539}" type="presParOf" srcId="{089AA7E9-5EE6-4E0E-BBD1-825A1612D5A8}" destId="{F728F874-11DC-4837-9D6D-6C84111400DF}" srcOrd="0" destOrd="0" presId="urn:microsoft.com/office/officeart/2008/layout/VerticalCurvedList"/>
    <dgm:cxn modelId="{0DB3C807-715E-4583-92F0-8D4B1729BFD6}" type="presParOf" srcId="{A8306235-8D29-4171-BB7C-26662E654EBD}" destId="{B6622365-DA57-4AE6-A268-5E1B2EE42B40}" srcOrd="3" destOrd="0" presId="urn:microsoft.com/office/officeart/2008/layout/VerticalCurvedList"/>
    <dgm:cxn modelId="{2A444719-E7DA-4CE3-922B-CB70D48FD752}" type="presParOf" srcId="{A8306235-8D29-4171-BB7C-26662E654EBD}" destId="{8E35513A-A6F0-497E-B91C-9C0FB6E09ECB}" srcOrd="4" destOrd="0" presId="urn:microsoft.com/office/officeart/2008/layout/VerticalCurvedList"/>
    <dgm:cxn modelId="{24A0378F-0826-4EFC-8A0B-0DC0DA4E28BE}" type="presParOf" srcId="{8E35513A-A6F0-497E-B91C-9C0FB6E09ECB}" destId="{8ABBFE16-F1B2-40D7-958F-54574A7A389D}" srcOrd="0" destOrd="0" presId="urn:microsoft.com/office/officeart/2008/layout/VerticalCurvedList"/>
    <dgm:cxn modelId="{8ABC5E8B-278B-4F2C-9EC1-3B914A2587F9}" type="presParOf" srcId="{A8306235-8D29-4171-BB7C-26662E654EBD}" destId="{BEE65B24-F6A5-4A4D-AEBB-EEE52B077EFA}" srcOrd="5" destOrd="0" presId="urn:microsoft.com/office/officeart/2008/layout/VerticalCurvedList"/>
    <dgm:cxn modelId="{2BE35684-5F5D-43D0-95D2-65DA3D0D6E84}" type="presParOf" srcId="{A8306235-8D29-4171-BB7C-26662E654EBD}" destId="{99A75E78-4463-47C6-8EC7-1FA22552B38E}" srcOrd="6" destOrd="0" presId="urn:microsoft.com/office/officeart/2008/layout/VerticalCurvedList"/>
    <dgm:cxn modelId="{039370F9-FB7A-4E96-BAB0-7CCF8BE1DD3A}" type="presParOf" srcId="{99A75E78-4463-47C6-8EC7-1FA22552B38E}" destId="{F5D18C76-9C09-4771-A324-88EC2A5F6545}" srcOrd="0" destOrd="0" presId="urn:microsoft.com/office/officeart/2008/layout/VerticalCurvedList"/>
    <dgm:cxn modelId="{4C0E9B35-9394-44C2-8B65-EBC8BB8A2598}" type="presParOf" srcId="{A8306235-8D29-4171-BB7C-26662E654EBD}" destId="{3CEA8EE6-240D-497D-8459-12B7B95E5834}" srcOrd="7" destOrd="0" presId="urn:microsoft.com/office/officeart/2008/layout/VerticalCurvedList"/>
    <dgm:cxn modelId="{BE7E3AF0-E89A-4B70-A12D-7C545B055203}" type="presParOf" srcId="{A8306235-8D29-4171-BB7C-26662E654EBD}" destId="{FFC7A960-D3E2-4D39-AFB3-11286104DD36}" srcOrd="8" destOrd="0" presId="urn:microsoft.com/office/officeart/2008/layout/VerticalCurvedList"/>
    <dgm:cxn modelId="{364D83B7-1D58-4680-AB13-56549039CD17}" type="presParOf" srcId="{FFC7A960-D3E2-4D39-AFB3-11286104DD36}" destId="{3F612079-24C3-489C-859D-1F201490EC6B}" srcOrd="0" destOrd="0" presId="urn:microsoft.com/office/officeart/2008/layout/VerticalCurvedList"/>
    <dgm:cxn modelId="{F5747996-5078-45D1-834B-BA9218479533}" type="presParOf" srcId="{A8306235-8D29-4171-BB7C-26662E654EBD}" destId="{3B178B65-87CD-4733-A71A-4C17B706F834}" srcOrd="9" destOrd="0" presId="urn:microsoft.com/office/officeart/2008/layout/VerticalCurvedList"/>
    <dgm:cxn modelId="{409E8769-74CC-4819-A561-91D2C541AACE}" type="presParOf" srcId="{A8306235-8D29-4171-BB7C-26662E654EBD}" destId="{ACDFD9D4-7E1F-4EF4-852F-9872F176A899}" srcOrd="10" destOrd="0" presId="urn:microsoft.com/office/officeart/2008/layout/VerticalCurvedList"/>
    <dgm:cxn modelId="{DAA83BA6-5A44-486C-91BC-FFCB38D04821}" type="presParOf" srcId="{ACDFD9D4-7E1F-4EF4-852F-9872F176A899}" destId="{3724E22E-06B5-432C-8A1F-74ECB0D20CE9}" srcOrd="0" destOrd="0" presId="urn:microsoft.com/office/officeart/2008/layout/VerticalCurvedList"/>
    <dgm:cxn modelId="{6AD265C6-0C97-4A7E-8198-3EFEE82465FE}" type="presParOf" srcId="{A8306235-8D29-4171-BB7C-26662E654EBD}" destId="{4999B818-7FBB-4A90-B304-5C1C9FF01D6F}" srcOrd="11" destOrd="0" presId="urn:microsoft.com/office/officeart/2008/layout/VerticalCurvedList"/>
    <dgm:cxn modelId="{21424780-CF33-49B0-8992-85BDCEC95693}" type="presParOf" srcId="{A8306235-8D29-4171-BB7C-26662E654EBD}" destId="{C5F20FB3-DE8A-443E-906C-EB612215B3D3}" srcOrd="12" destOrd="0" presId="urn:microsoft.com/office/officeart/2008/layout/VerticalCurvedList"/>
    <dgm:cxn modelId="{9066FB0E-12E0-448D-8136-1E3FCCB5A370}" type="presParOf" srcId="{C5F20FB3-DE8A-443E-906C-EB612215B3D3}" destId="{29D1C17A-3725-4407-B255-FC680D400706}" srcOrd="0" destOrd="0" presId="urn:microsoft.com/office/officeart/2008/layout/VerticalCurvedList"/>
    <dgm:cxn modelId="{CD3268DE-2FF1-4C09-A1D4-ECFDCCE20A6E}" type="presParOf" srcId="{A8306235-8D29-4171-BB7C-26662E654EBD}" destId="{AB537D79-5115-413B-AD31-7D10552486C5}" srcOrd="13" destOrd="0" presId="urn:microsoft.com/office/officeart/2008/layout/VerticalCurvedList"/>
    <dgm:cxn modelId="{093CF8E3-98E6-49E9-B69C-D92ADE497884}" type="presParOf" srcId="{A8306235-8D29-4171-BB7C-26662E654EBD}" destId="{7C4E0601-23B5-4A0F-92AE-E5A7C6FC93DE}" srcOrd="14" destOrd="0" presId="urn:microsoft.com/office/officeart/2008/layout/VerticalCurvedList"/>
    <dgm:cxn modelId="{E6DA904F-2BBF-429D-9C0F-A43A49388C7B}" type="presParOf" srcId="{7C4E0601-23B5-4A0F-92AE-E5A7C6FC93DE}" destId="{77E4234D-3221-4D7A-964E-BE8943567F33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93871-52A4-4150-A541-6FE7A526D987}">
      <dsp:nvSpPr>
        <dsp:cNvPr id="0" name=""/>
        <dsp:cNvSpPr/>
      </dsp:nvSpPr>
      <dsp:spPr>
        <a:xfrm>
          <a:off x="-4657375" y="-73379"/>
          <a:ext cx="5752051" cy="4407384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B5C8F-D605-43BA-A018-45CDDA8D2285}">
      <dsp:nvSpPr>
        <dsp:cNvPr id="0" name=""/>
        <dsp:cNvSpPr/>
      </dsp:nvSpPr>
      <dsp:spPr>
        <a:xfrm>
          <a:off x="330652" y="325992"/>
          <a:ext cx="3377231" cy="3916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014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Муковисцидоз, смешанная </a:t>
          </a:r>
          <a:r>
            <a:rPr lang="ru-RU" sz="1400" b="1" kern="1200" dirty="0" smtClean="0">
              <a:solidFill>
                <a:schemeClr val="bg1"/>
              </a:solidFill>
            </a:rPr>
            <a:t>форма</a:t>
          </a:r>
          <a:r>
            <a:rPr lang="ru-RU" sz="1400" b="1" kern="1200" dirty="0" smtClean="0">
              <a:solidFill>
                <a:schemeClr val="bg1"/>
              </a:solidFill>
            </a:rPr>
            <a:t/>
          </a:r>
          <a:br>
            <a:rPr lang="ru-RU" sz="1400" b="1" kern="1200" dirty="0" smtClean="0">
              <a:solidFill>
                <a:schemeClr val="bg1"/>
              </a:solidFill>
            </a:rPr>
          </a:br>
          <a:r>
            <a:rPr lang="en-US" sz="1400" b="1" kern="1200" dirty="0" smtClean="0">
              <a:solidFill>
                <a:schemeClr val="bg1"/>
              </a:solidFill>
            </a:rPr>
            <a:t>delF508</a:t>
          </a:r>
          <a:r>
            <a:rPr lang="ru-RU" sz="1400" b="1" kern="1200" dirty="0" smtClean="0">
              <a:solidFill>
                <a:schemeClr val="bg1"/>
              </a:solidFill>
            </a:rPr>
            <a:t>/</a:t>
          </a:r>
          <a:r>
            <a:rPr lang="en-US" sz="1400" b="1" kern="1200" dirty="0" smtClean="0">
              <a:solidFill>
                <a:schemeClr val="bg1"/>
              </a:solidFill>
            </a:rPr>
            <a:t>604insA</a:t>
          </a:r>
          <a:r>
            <a:rPr lang="ru-RU" sz="1400" b="1" kern="1200" dirty="0" smtClean="0">
              <a:solidFill>
                <a:schemeClr val="bg1"/>
              </a:solidFill>
            </a:rPr>
            <a:t> (2014г</a:t>
          </a:r>
          <a:r>
            <a:rPr lang="ru-RU" sz="1400" b="1" kern="1200" dirty="0" smtClean="0">
              <a:solidFill>
                <a:schemeClr val="bg1"/>
              </a:solidFill>
            </a:rPr>
            <a:t>)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30652" y="325992"/>
        <a:ext cx="3377231" cy="391674"/>
      </dsp:txXfrm>
    </dsp:sp>
    <dsp:sp modelId="{F728F874-11DC-4837-9D6D-6C84111400DF}">
      <dsp:nvSpPr>
        <dsp:cNvPr id="0" name=""/>
        <dsp:cNvSpPr/>
      </dsp:nvSpPr>
      <dsp:spPr>
        <a:xfrm>
          <a:off x="62925" y="254113"/>
          <a:ext cx="535455" cy="535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22365-DA57-4AE6-A268-5E1B2EE42B40}">
      <dsp:nvSpPr>
        <dsp:cNvPr id="0" name=""/>
        <dsp:cNvSpPr/>
      </dsp:nvSpPr>
      <dsp:spPr>
        <a:xfrm>
          <a:off x="718574" y="803451"/>
          <a:ext cx="2989309" cy="3916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014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Ортотопическая трансплантация печени (2015г</a:t>
          </a:r>
          <a:r>
            <a:rPr lang="ru-RU" sz="1400" b="1" kern="1200" dirty="0" smtClean="0"/>
            <a:t>)</a:t>
          </a:r>
          <a:endParaRPr lang="ru-RU" sz="1400" b="1" kern="1200" dirty="0"/>
        </a:p>
      </dsp:txBody>
      <dsp:txXfrm>
        <a:off x="718574" y="803451"/>
        <a:ext cx="2989309" cy="391674"/>
      </dsp:txXfrm>
    </dsp:sp>
    <dsp:sp modelId="{8ABBFE16-F1B2-40D7-958F-54574A7A389D}">
      <dsp:nvSpPr>
        <dsp:cNvPr id="0" name=""/>
        <dsp:cNvSpPr/>
      </dsp:nvSpPr>
      <dsp:spPr>
        <a:xfrm>
          <a:off x="450847" y="731596"/>
          <a:ext cx="535455" cy="535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65B24-F6A5-4A4D-AEBB-EEE52B077EFA}">
      <dsp:nvSpPr>
        <dsp:cNvPr id="0" name=""/>
        <dsp:cNvSpPr/>
      </dsp:nvSpPr>
      <dsp:spPr>
        <a:xfrm>
          <a:off x="931154" y="1323982"/>
          <a:ext cx="2776730" cy="3916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014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Высев М</a:t>
          </a:r>
          <a:r>
            <a:rPr lang="en-US" sz="1400" b="1" kern="1200" dirty="0" smtClean="0"/>
            <a:t>RSA</a:t>
          </a:r>
          <a:r>
            <a:rPr lang="ru-RU" sz="1400" b="1" kern="1200" dirty="0" smtClean="0"/>
            <a:t>, </a:t>
          </a:r>
          <a:r>
            <a:rPr lang="en-US" sz="1400" b="1" kern="1200" dirty="0" smtClean="0"/>
            <a:t>Pseudomonas aeruginosa</a:t>
          </a:r>
          <a:r>
            <a:rPr lang="ru-RU" sz="1400" b="1" kern="1200" dirty="0" smtClean="0"/>
            <a:t> (2015г)</a:t>
          </a:r>
          <a:endParaRPr lang="ru-RU" sz="1400" b="1" kern="1200" dirty="0"/>
        </a:p>
      </dsp:txBody>
      <dsp:txXfrm>
        <a:off x="931154" y="1323982"/>
        <a:ext cx="2776730" cy="391674"/>
      </dsp:txXfrm>
    </dsp:sp>
    <dsp:sp modelId="{F5D18C76-9C09-4771-A324-88EC2A5F6545}">
      <dsp:nvSpPr>
        <dsp:cNvPr id="0" name=""/>
        <dsp:cNvSpPr/>
      </dsp:nvSpPr>
      <dsp:spPr>
        <a:xfrm>
          <a:off x="663426" y="1252141"/>
          <a:ext cx="535455" cy="535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A8EE6-240D-497D-8459-12B7B95E5834}">
      <dsp:nvSpPr>
        <dsp:cNvPr id="0" name=""/>
        <dsp:cNvSpPr/>
      </dsp:nvSpPr>
      <dsp:spPr>
        <a:xfrm>
          <a:off x="999028" y="1888527"/>
          <a:ext cx="2708855" cy="3916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014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Спленэктомия (2016г</a:t>
          </a:r>
          <a:r>
            <a:rPr lang="ru-RU" sz="1400" b="1" kern="1200" dirty="0" smtClean="0"/>
            <a:t>)</a:t>
          </a:r>
          <a:endParaRPr lang="ru-RU" sz="1400" b="1" kern="1200" dirty="0"/>
        </a:p>
      </dsp:txBody>
      <dsp:txXfrm>
        <a:off x="999028" y="1888527"/>
        <a:ext cx="2708855" cy="391674"/>
      </dsp:txXfrm>
    </dsp:sp>
    <dsp:sp modelId="{3F612079-24C3-489C-859D-1F201490EC6B}">
      <dsp:nvSpPr>
        <dsp:cNvPr id="0" name=""/>
        <dsp:cNvSpPr/>
      </dsp:nvSpPr>
      <dsp:spPr>
        <a:xfrm>
          <a:off x="731301" y="1816775"/>
          <a:ext cx="535455" cy="535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78B65-87CD-4733-A71A-4C17B706F834}">
      <dsp:nvSpPr>
        <dsp:cNvPr id="0" name=""/>
        <dsp:cNvSpPr/>
      </dsp:nvSpPr>
      <dsp:spPr>
        <a:xfrm>
          <a:off x="931154" y="2435655"/>
          <a:ext cx="2776730" cy="3916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014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Инвазивный аспергиллез легких (2017г</a:t>
          </a:r>
          <a:r>
            <a:rPr lang="ru-RU" sz="1400" b="1" kern="1200" dirty="0" smtClean="0"/>
            <a:t>)</a:t>
          </a:r>
          <a:endParaRPr lang="ru-RU" sz="1400" b="1" kern="1200" dirty="0"/>
        </a:p>
      </dsp:txBody>
      <dsp:txXfrm>
        <a:off x="931154" y="2435655"/>
        <a:ext cx="2776730" cy="391674"/>
      </dsp:txXfrm>
    </dsp:sp>
    <dsp:sp modelId="{3724E22E-06B5-432C-8A1F-74ECB0D20CE9}">
      <dsp:nvSpPr>
        <dsp:cNvPr id="0" name=""/>
        <dsp:cNvSpPr/>
      </dsp:nvSpPr>
      <dsp:spPr>
        <a:xfrm>
          <a:off x="663426" y="2363712"/>
          <a:ext cx="535455" cy="535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9B818-7FBB-4A90-B304-5C1C9FF01D6F}">
      <dsp:nvSpPr>
        <dsp:cNvPr id="0" name=""/>
        <dsp:cNvSpPr/>
      </dsp:nvSpPr>
      <dsp:spPr>
        <a:xfrm>
          <a:off x="718574" y="2947477"/>
          <a:ext cx="2989309" cy="3916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014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Дисфункция трансплантата</a:t>
          </a:r>
          <a:br>
            <a:rPr lang="ru-RU" sz="1400" b="1" kern="1200" dirty="0" smtClean="0"/>
          </a:br>
          <a:r>
            <a:rPr lang="ru-RU" sz="1400" b="1" kern="1200" dirty="0" smtClean="0"/>
            <a:t>(риск отторжения) (2019г</a:t>
          </a:r>
          <a:r>
            <a:rPr lang="ru-RU" sz="1400" b="1" kern="1200" dirty="0" smtClean="0"/>
            <a:t>, 2022г</a:t>
          </a:r>
          <a:r>
            <a:rPr lang="ru-RU" sz="1400" b="1" kern="1200" dirty="0" smtClean="0"/>
            <a:t>)</a:t>
          </a:r>
          <a:endParaRPr lang="ru-RU" sz="1400" b="1" kern="1200" dirty="0"/>
        </a:p>
      </dsp:txBody>
      <dsp:txXfrm>
        <a:off x="718574" y="2947477"/>
        <a:ext cx="2989309" cy="391674"/>
      </dsp:txXfrm>
    </dsp:sp>
    <dsp:sp modelId="{29D1C17A-3725-4407-B255-FC680D400706}">
      <dsp:nvSpPr>
        <dsp:cNvPr id="0" name=""/>
        <dsp:cNvSpPr/>
      </dsp:nvSpPr>
      <dsp:spPr>
        <a:xfrm>
          <a:off x="458070" y="2876841"/>
          <a:ext cx="535455" cy="535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37D79-5115-413B-AD31-7D10552486C5}">
      <dsp:nvSpPr>
        <dsp:cNvPr id="0" name=""/>
        <dsp:cNvSpPr/>
      </dsp:nvSpPr>
      <dsp:spPr>
        <a:xfrm>
          <a:off x="337812" y="3440126"/>
          <a:ext cx="3377231" cy="3916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014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Мочекаменная </a:t>
          </a:r>
          <a:r>
            <a:rPr lang="ru-RU" sz="1400" b="1" kern="1200" dirty="0" smtClean="0"/>
            <a:t>болезнь.</a:t>
          </a:r>
          <a:br>
            <a:rPr lang="ru-RU" sz="1400" b="1" kern="1200" dirty="0" smtClean="0"/>
          </a:br>
          <a:r>
            <a:rPr lang="ru-RU" sz="1400" b="1" kern="1200" dirty="0" smtClean="0"/>
            <a:t>Почечная </a:t>
          </a:r>
          <a:r>
            <a:rPr lang="ru-RU" sz="1400" b="1" kern="1200" dirty="0" smtClean="0"/>
            <a:t>колика (2022г, 2023г</a:t>
          </a:r>
          <a:r>
            <a:rPr lang="ru-RU" sz="1400" b="1" kern="1200" dirty="0" smtClean="0"/>
            <a:t>)</a:t>
          </a:r>
          <a:endParaRPr lang="ru-RU" sz="1400" b="1" kern="1200" dirty="0"/>
        </a:p>
      </dsp:txBody>
      <dsp:txXfrm>
        <a:off x="337812" y="3440126"/>
        <a:ext cx="3377231" cy="391674"/>
      </dsp:txXfrm>
    </dsp:sp>
    <dsp:sp modelId="{77E4234D-3221-4D7A-964E-BE8943567F33}">
      <dsp:nvSpPr>
        <dsp:cNvPr id="0" name=""/>
        <dsp:cNvSpPr/>
      </dsp:nvSpPr>
      <dsp:spPr>
        <a:xfrm>
          <a:off x="66073" y="3375379"/>
          <a:ext cx="535455" cy="535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C99F3-50D5-4EC0-A6F6-53CFF585FD3E}" type="datetimeFigureOut">
              <a:rPr lang="x-none"/>
              <a:pPr>
                <a:defRPr/>
              </a:pPr>
              <a:t>18.03.2023</a:t>
            </a:fld>
            <a:endParaRPr lang="x-none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006BE-5D02-4D3B-A4F1-5CBB16D2AC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621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0B40-B058-4A98-9DAE-979038574D30}" type="datetimeFigureOut">
              <a:rPr lang="x-none"/>
              <a:pPr>
                <a:defRPr/>
              </a:pPr>
              <a:t>18.03.2023</a:t>
            </a:fld>
            <a:endParaRPr lang="x-none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F97D9-F6A8-42E3-89D2-9808E11068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8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3C00E-9654-49D3-B6B6-A453B984FB09}" type="datetimeFigureOut">
              <a:rPr lang="x-none"/>
              <a:pPr>
                <a:defRPr/>
              </a:pPr>
              <a:t>18.03.2023</a:t>
            </a:fld>
            <a:endParaRPr lang="x-none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8D382-B6C5-4EFA-B0C5-6DE7769AAA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02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5206-084E-4A49-9C05-D19BB0418C18}" type="datetimeFigureOut">
              <a:rPr lang="x-none"/>
              <a:pPr>
                <a:defRPr/>
              </a:pPr>
              <a:t>18.03.2023</a:t>
            </a:fld>
            <a:endParaRPr lang="x-none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24CE7-40FA-40C6-A7E5-B0C03727B5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33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98F7E-DBF5-4FBC-9F0E-355E9761FBD9}" type="datetimeFigureOut">
              <a:rPr lang="x-none"/>
              <a:pPr>
                <a:defRPr/>
              </a:pPr>
              <a:t>18.03.2023</a:t>
            </a:fld>
            <a:endParaRPr lang="x-none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7509B-7769-4407-B10B-60FC1E5962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630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B470-E891-47CF-B1A8-3E765C01CCAE}" type="datetimeFigureOut">
              <a:rPr lang="x-none"/>
              <a:pPr>
                <a:defRPr/>
              </a:pPr>
              <a:t>18.03.2023</a:t>
            </a:fld>
            <a:endParaRPr lang="x-none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31C10-ECCF-4B1A-A816-DC3D20E37B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12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0C631-00A0-41AD-B741-1CA69E0530A0}" type="datetimeFigureOut">
              <a:rPr lang="x-none"/>
              <a:pPr>
                <a:defRPr/>
              </a:pPr>
              <a:t>18.03.2023</a:t>
            </a:fld>
            <a:endParaRPr lang="x-none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D39D3-AFCA-49DD-9A06-8D7A66ADAC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372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BEAE-AF83-4ED8-99A2-7697BED9BD90}" type="datetimeFigureOut">
              <a:rPr lang="x-none"/>
              <a:pPr>
                <a:defRPr/>
              </a:pPr>
              <a:t>18.03.2023</a:t>
            </a:fld>
            <a:endParaRPr lang="x-none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1D42D-51E7-4039-A3B8-2AFA3565FB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85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7D1-EA86-4CCE-B3FE-19D9EA6D31D5}" type="datetimeFigureOut">
              <a:rPr lang="x-none"/>
              <a:pPr>
                <a:defRPr/>
              </a:pPr>
              <a:t>18.03.2023</a:t>
            </a:fld>
            <a:endParaRPr lang="x-none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8C187-22A3-41E2-BEF6-E4B18E7B87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39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8749-FA64-4FD8-8742-7106AA1A66AB}" type="datetimeFigureOut">
              <a:rPr lang="x-none"/>
              <a:pPr>
                <a:defRPr/>
              </a:pPr>
              <a:t>18.03.2023</a:t>
            </a:fld>
            <a:endParaRPr lang="x-none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27FAD-7837-4941-839F-A9F401C53F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376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2B26-23F8-4209-81F1-896AD8499869}" type="datetimeFigureOut">
              <a:rPr lang="x-none"/>
              <a:pPr>
                <a:defRPr/>
              </a:pPr>
              <a:t>18.03.2023</a:t>
            </a:fld>
            <a:endParaRPr lang="x-none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F9124-031D-4D04-A911-C4BE356CAE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37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BFFC-4A66-4794-9CE7-F6C2EB053DC6}" type="datetimeFigureOut">
              <a:rPr lang="x-none"/>
              <a:pPr>
                <a:defRPr/>
              </a:pPr>
              <a:t>18.03.2023</a:t>
            </a:fld>
            <a:endParaRPr lang="x-none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B8E6DB7-A019-4463-96A4-B4875A5354D6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g"/><Relationship Id="rId18" Type="http://schemas.openxmlformats.org/officeDocument/2006/relationships/image" Target="../media/image1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jpg"/><Relationship Id="rId17" Type="http://schemas.openxmlformats.org/officeDocument/2006/relationships/image" Target="../media/image13.jpg"/><Relationship Id="rId2" Type="http://schemas.openxmlformats.org/officeDocument/2006/relationships/image" Target="../media/image3.jpeg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10" descr="https://sun9-west.userapi.com/sun9-45/s/v1/ig2/EvHuufKKpsto_k9vlq4i4f6-ElM2yrDUMT-y2gNgks5w8OwWmCna6BGAszEOegSxapdMrs99ojW0ocsunRCKfmXq.jpg?size=786x297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16" y="6120734"/>
            <a:ext cx="1312054" cy="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4" name="Схема 18443"/>
          <p:cNvGraphicFramePr/>
          <p:nvPr>
            <p:extLst>
              <p:ext uri="{D42A27DB-BD31-4B8C-83A1-F6EECF244321}">
                <p14:modId xmlns:p14="http://schemas.microsoft.com/office/powerpoint/2010/main" val="501867449"/>
              </p:ext>
            </p:extLst>
          </p:nvPr>
        </p:nvGraphicFramePr>
        <p:xfrm>
          <a:off x="8175162" y="873716"/>
          <a:ext cx="3770810" cy="4987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14" y="1187036"/>
            <a:ext cx="1189939" cy="2018230"/>
          </a:xfrm>
          <a:prstGeom prst="rect">
            <a:avLst/>
          </a:prstGeom>
        </p:spPr>
      </p:pic>
      <p:sp>
        <p:nvSpPr>
          <p:cNvPr id="34" name="Содержимое 2"/>
          <p:cNvSpPr txBox="1">
            <a:spLocks/>
          </p:cNvSpPr>
          <p:nvPr/>
        </p:nvSpPr>
        <p:spPr bwMode="auto">
          <a:xfrm>
            <a:off x="4221532" y="3311012"/>
            <a:ext cx="3801208" cy="1431839"/>
          </a:xfrm>
          <a:prstGeom prst="rect">
            <a:avLst/>
          </a:prstGeom>
          <a:noFill/>
          <a:ln w="2857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ts val="200"/>
              </a:spcBef>
            </a:pPr>
            <a:r>
              <a:rPr lang="ru-RU" altLang="ru-RU" sz="1400" b="1" dirty="0" smtClean="0">
                <a:solidFill>
                  <a:srgbClr val="000099"/>
                </a:solidFill>
              </a:rPr>
              <a:t>РКТ ОГК и ОБП</a:t>
            </a:r>
            <a:endParaRPr lang="ru-RU" altLang="ru-RU" sz="1400" dirty="0" smtClean="0">
              <a:solidFill>
                <a:srgbClr val="000099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65761" y="1171147"/>
            <a:ext cx="3756218" cy="1841198"/>
          </a:xfr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1400" b="1" dirty="0" smtClean="0">
                <a:solidFill>
                  <a:srgbClr val="000099"/>
                </a:solidFill>
              </a:rPr>
              <a:t>АКТУАЛЬНОСТЬ</a:t>
            </a:r>
          </a:p>
          <a:p>
            <a:pPr marL="0" indent="0" algn="just" eaLnBrk="1" hangingPunct="1">
              <a:spcBef>
                <a:spcPts val="200"/>
              </a:spcBef>
              <a:buNone/>
            </a:pPr>
            <a:r>
              <a:rPr lang="ru-RU" altLang="ru-RU" sz="1400" dirty="0" smtClean="0">
                <a:solidFill>
                  <a:srgbClr val="000099"/>
                </a:solidFill>
              </a:rPr>
              <a:t>По данным регистра на 2020г в РФ 3722 пациента с муковисцидозом (МВ). У 7,6% заболевание осложнилось развитием цирроза печени, радикальный метод терапии </a:t>
            </a:r>
            <a:r>
              <a:rPr lang="ru-RU" altLang="ru-RU" sz="1400" dirty="0" smtClean="0">
                <a:solidFill>
                  <a:srgbClr val="000099"/>
                </a:solidFill>
              </a:rPr>
              <a:t/>
            </a:r>
            <a:br>
              <a:rPr lang="ru-RU" altLang="ru-RU" sz="1400" dirty="0" smtClean="0">
                <a:solidFill>
                  <a:srgbClr val="000099"/>
                </a:solidFill>
              </a:rPr>
            </a:br>
            <a:r>
              <a:rPr lang="ru-RU" altLang="ru-RU" sz="1400" dirty="0" smtClean="0">
                <a:solidFill>
                  <a:srgbClr val="000099"/>
                </a:solidFill>
              </a:rPr>
              <a:t>которого </a:t>
            </a:r>
            <a:r>
              <a:rPr lang="ru-RU" altLang="ru-RU" sz="1400" dirty="0" smtClean="0">
                <a:solidFill>
                  <a:srgbClr val="000099"/>
                </a:solidFill>
              </a:rPr>
              <a:t>- трансплантация. С 2011г по 2020г выполнено 13 таких операций, что делает необходимым изучение </a:t>
            </a:r>
            <a:r>
              <a:rPr lang="ru-RU" altLang="ru-RU" sz="1400" dirty="0" err="1" smtClean="0">
                <a:solidFill>
                  <a:srgbClr val="000099"/>
                </a:solidFill>
              </a:rPr>
              <a:t>катамнеза</a:t>
            </a:r>
            <a:r>
              <a:rPr lang="ru-RU" altLang="ru-RU" sz="1400" dirty="0" smtClean="0">
                <a:solidFill>
                  <a:srgbClr val="000099"/>
                </a:solidFill>
              </a:rPr>
              <a:t> после </a:t>
            </a:r>
            <a:r>
              <a:rPr lang="ru-RU" altLang="ru-RU" sz="1400" dirty="0" smtClean="0">
                <a:solidFill>
                  <a:srgbClr val="000099"/>
                </a:solidFill>
              </a:rPr>
              <a:t>выполнения хирургического вмешательства.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88275" y="124994"/>
            <a:ext cx="11120844" cy="95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/>
            <a:r>
              <a:rPr lang="ru-RU" altLang="ru-RU" sz="3950" b="1" dirty="0" smtClean="0">
                <a:solidFill>
                  <a:srgbClr val="000099"/>
                </a:solidFill>
              </a:rPr>
              <a:t>МУКОВИСЦИДОЗ: ЖИЗНЬ ПОСЛЕ ТРАНСПЛАНТАЦИИ</a:t>
            </a:r>
            <a:endParaRPr lang="ru-RU" altLang="ru-RU" sz="3950" b="1" dirty="0" smtClean="0">
              <a:solidFill>
                <a:srgbClr val="000099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4402" y="681150"/>
            <a:ext cx="11120844" cy="52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1500" i="1" dirty="0" smtClean="0">
                <a:solidFill>
                  <a:srgbClr val="000099"/>
                </a:solidFill>
              </a:rPr>
              <a:t>Стежкина Е.В., Соловьёва С.С., Рязанский </a:t>
            </a:r>
            <a:r>
              <a:rPr lang="ru-RU" sz="1500" i="1" dirty="0">
                <a:solidFill>
                  <a:srgbClr val="000099"/>
                </a:solidFill>
              </a:rPr>
              <a:t>государственный медицинский университет им. акад. </a:t>
            </a:r>
            <a:r>
              <a:rPr lang="ru-RU" sz="1500" i="1" dirty="0" smtClean="0">
                <a:solidFill>
                  <a:srgbClr val="000099"/>
                </a:solidFill>
              </a:rPr>
              <a:t>И.П. Павлова. </a:t>
            </a:r>
            <a:r>
              <a:rPr lang="en-US" sz="1500" i="1" dirty="0" smtClean="0">
                <a:solidFill>
                  <a:srgbClr val="000099"/>
                </a:solidFill>
              </a:rPr>
              <a:t>sophya-00@yandex.ru</a:t>
            </a:r>
            <a:endParaRPr lang="ru-RU" sz="1500" i="1" dirty="0">
              <a:solidFill>
                <a:srgbClr val="000099"/>
              </a:solidFill>
            </a:endParaRPr>
          </a:p>
        </p:txBody>
      </p:sp>
      <p:pic>
        <p:nvPicPr>
          <p:cNvPr id="7" name="Picture 8" descr="https://rzgmu.ru/images/upload/emblema_yniversitet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5" y="292296"/>
            <a:ext cx="601210" cy="7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364035" y="3100034"/>
            <a:ext cx="3757944" cy="871075"/>
          </a:xfrm>
          <a:prstGeom prst="rect">
            <a:avLst/>
          </a:prstGeom>
          <a:noFill/>
          <a:ln w="2857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ts val="200"/>
              </a:spcBef>
            </a:pPr>
            <a:r>
              <a:rPr lang="ru-RU" altLang="ru-RU" sz="1400" b="1" dirty="0" smtClean="0">
                <a:solidFill>
                  <a:srgbClr val="000099"/>
                </a:solidFill>
              </a:rPr>
              <a:t>ЦЕЛЬ</a:t>
            </a:r>
          </a:p>
          <a:p>
            <a:pPr marL="0" indent="0" algn="just" eaLnBrk="1" hangingPunct="1">
              <a:spcBef>
                <a:spcPts val="200"/>
              </a:spcBef>
              <a:buNone/>
            </a:pPr>
            <a:r>
              <a:rPr lang="ru-RU" altLang="ru-RU" sz="1400" dirty="0" smtClean="0">
                <a:solidFill>
                  <a:srgbClr val="000099"/>
                </a:solidFill>
              </a:rPr>
              <a:t>Динамическое наблюдение пациента с </a:t>
            </a:r>
            <a:r>
              <a:rPr lang="ru-RU" altLang="ru-RU" sz="1400" dirty="0" smtClean="0">
                <a:solidFill>
                  <a:srgbClr val="000099"/>
                </a:solidFill>
              </a:rPr>
              <a:t>МВ, </a:t>
            </a:r>
            <a:r>
              <a:rPr lang="ru-RU" altLang="ru-RU" sz="1400" dirty="0" smtClean="0">
                <a:solidFill>
                  <a:srgbClr val="000099"/>
                </a:solidFill>
              </a:rPr>
              <a:t>перенесшего </a:t>
            </a:r>
            <a:r>
              <a:rPr lang="ru-RU" altLang="ru-RU" sz="1400" dirty="0" err="1" smtClean="0">
                <a:solidFill>
                  <a:srgbClr val="000099"/>
                </a:solidFill>
              </a:rPr>
              <a:t>ортотопическую</a:t>
            </a:r>
            <a:r>
              <a:rPr lang="ru-RU" altLang="ru-RU" sz="1400" dirty="0" smtClean="0">
                <a:solidFill>
                  <a:srgbClr val="000099"/>
                </a:solidFill>
              </a:rPr>
              <a:t> </a:t>
            </a:r>
            <a:r>
              <a:rPr lang="ru-RU" altLang="ru-RU" sz="1400" dirty="0" smtClean="0">
                <a:solidFill>
                  <a:srgbClr val="000099"/>
                </a:solidFill>
              </a:rPr>
              <a:t>трансплантацию </a:t>
            </a:r>
            <a:r>
              <a:rPr lang="ru-RU" altLang="ru-RU" sz="1400" dirty="0" smtClean="0">
                <a:solidFill>
                  <a:srgbClr val="000099"/>
                </a:solidFill>
              </a:rPr>
              <a:t>печени.</a:t>
            </a:r>
            <a:endParaRPr lang="ru-RU" altLang="ru-RU" sz="1400" dirty="0" smtClean="0">
              <a:solidFill>
                <a:srgbClr val="000099"/>
              </a:solidFill>
            </a:endParaRPr>
          </a:p>
        </p:txBody>
      </p:sp>
      <p:pic>
        <p:nvPicPr>
          <p:cNvPr id="21" name="Picture 8" descr="https://sun9-west.userapi.com/sun9-39/s/v1/ig2/pLyg2rQZewaH0rHNN23AUxG2ZFYTheAII_NWllW7bN6fa9CjiE3MrVTTnqup4mYAUYrGD8L862lXoAvoSb1ajZtq.jpg?size=570x546&amp;quality=95&amp;type=alb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3" y="1203922"/>
            <a:ext cx="216615" cy="20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https://sun9-west.userapi.com/sun9-39/s/v1/ig2/pLyg2rQZewaH0rHNN23AUxG2ZFYTheAII_NWllW7bN6fa9CjiE3MrVTTnqup4mYAUYrGD8L862lXoAvoSb1ajZtq.jpg?size=570x546&amp;quality=95&amp;type=alb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3" y="3129434"/>
            <a:ext cx="216615" cy="20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365761" y="4058330"/>
            <a:ext cx="3756218" cy="2059666"/>
          </a:xfrm>
          <a:prstGeom prst="rect">
            <a:avLst/>
          </a:prstGeom>
          <a:noFill/>
          <a:ln w="2857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ts val="200"/>
              </a:spcBef>
            </a:pPr>
            <a:r>
              <a:rPr lang="ru-RU" altLang="ru-RU" sz="1400" b="1" dirty="0" smtClean="0">
                <a:solidFill>
                  <a:srgbClr val="000099"/>
                </a:solidFill>
              </a:rPr>
              <a:t>ВЫВОДЫ </a:t>
            </a:r>
          </a:p>
          <a:p>
            <a:pPr marL="0" indent="0" algn="just" eaLnBrk="1" hangingPunct="1">
              <a:spcBef>
                <a:spcPts val="200"/>
              </a:spcBef>
              <a:buNone/>
            </a:pPr>
            <a:r>
              <a:rPr lang="ru-RU" altLang="ru-RU" sz="1400" dirty="0" smtClean="0">
                <a:solidFill>
                  <a:srgbClr val="000099"/>
                </a:solidFill>
              </a:rPr>
              <a:t>1. Своевременная трансплантация печени у пациента с МВ, осложнившимся циррозом, увеличивает медиану </a:t>
            </a:r>
            <a:r>
              <a:rPr lang="ru-RU" altLang="ru-RU" sz="1400" dirty="0" smtClean="0">
                <a:solidFill>
                  <a:srgbClr val="000099"/>
                </a:solidFill>
              </a:rPr>
              <a:t>выживаемости </a:t>
            </a:r>
            <a:r>
              <a:rPr lang="ru-RU" altLang="ru-RU" sz="1400" dirty="0" smtClean="0">
                <a:solidFill>
                  <a:srgbClr val="000099"/>
                </a:solidFill>
              </a:rPr>
              <a:t>и повышает качество жизни, но не предотвращает прогрессирование МВ.</a:t>
            </a:r>
          </a:p>
          <a:p>
            <a:pPr marL="0" indent="0" algn="just" eaLnBrk="1" hangingPunct="1">
              <a:spcBef>
                <a:spcPts val="200"/>
              </a:spcBef>
              <a:buNone/>
            </a:pPr>
            <a:r>
              <a:rPr lang="ru-RU" altLang="ru-RU" sz="1400" dirty="0" smtClean="0">
                <a:solidFill>
                  <a:srgbClr val="000099"/>
                </a:solidFill>
              </a:rPr>
              <a:t>2. Основные факторы, влияющие на жизнь пациента после трансплантации - это пожизненная </a:t>
            </a:r>
            <a:r>
              <a:rPr lang="ru-RU" altLang="ru-RU" sz="1400" dirty="0" err="1" smtClean="0">
                <a:solidFill>
                  <a:srgbClr val="000099"/>
                </a:solidFill>
              </a:rPr>
              <a:t>иммуносупрессивная</a:t>
            </a:r>
            <a:r>
              <a:rPr lang="ru-RU" altLang="ru-RU" sz="1400" dirty="0" smtClean="0">
                <a:solidFill>
                  <a:srgbClr val="000099"/>
                </a:solidFill>
              </a:rPr>
              <a:t> терапия </a:t>
            </a:r>
            <a:r>
              <a:rPr lang="ru-RU" altLang="ru-RU" sz="1400" dirty="0">
                <a:solidFill>
                  <a:srgbClr val="000099"/>
                </a:solidFill>
              </a:rPr>
              <a:t>и </a:t>
            </a:r>
            <a:r>
              <a:rPr lang="ru-RU" altLang="ru-RU" sz="1400" dirty="0" err="1" smtClean="0">
                <a:solidFill>
                  <a:srgbClr val="000099"/>
                </a:solidFill>
              </a:rPr>
              <a:t>прогредиентное</a:t>
            </a:r>
            <a:r>
              <a:rPr lang="ru-RU" altLang="ru-RU" sz="1400" dirty="0" smtClean="0">
                <a:solidFill>
                  <a:srgbClr val="000099"/>
                </a:solidFill>
              </a:rPr>
              <a:t> течение заболевания.</a:t>
            </a:r>
            <a:endParaRPr lang="ru-RU" altLang="ru-RU" sz="1400" dirty="0" smtClean="0">
              <a:solidFill>
                <a:srgbClr val="000099"/>
              </a:solidFill>
            </a:endParaRPr>
          </a:p>
        </p:txBody>
      </p:sp>
      <p:pic>
        <p:nvPicPr>
          <p:cNvPr id="32" name="Picture 8" descr="https://sun9-west.userapi.com/sun9-39/s/v1/ig2/pLyg2rQZewaH0rHNN23AUxG2ZFYTheAII_NWllW7bN6fa9CjiE3MrVTTnqup4mYAUYrGD8L862lXoAvoSb1ajZtq.jpg?size=570x546&amp;quality=95&amp;type=alb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3" y="4099696"/>
            <a:ext cx="216615" cy="20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 descr="https://sun9-west.userapi.com/sun9-39/s/v1/ig2/pLyg2rQZewaH0rHNN23AUxG2ZFYTheAII_NWllW7bN6fa9CjiE3MrVTTnqup4mYAUYrGD8L862lXoAvoSb1ajZtq.jpg?size=570x546&amp;quality=95&amp;type=alb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71" y="3336807"/>
            <a:ext cx="216615" cy="20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5489534" y="1171146"/>
            <a:ext cx="2502808" cy="204857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200"/>
              </a:spcBef>
              <a:buNone/>
            </a:pPr>
            <a:r>
              <a:rPr lang="ru-RU" altLang="ru-RU" sz="1400" b="1" dirty="0" smtClean="0">
                <a:solidFill>
                  <a:srgbClr val="000099"/>
                </a:solidFill>
              </a:rPr>
              <a:t>ПЕРВИЧНОЕ ОБРАЩЕНИЕ</a:t>
            </a:r>
          </a:p>
          <a:p>
            <a:pPr marL="0" indent="0" algn="ctr" eaLnBrk="1" hangingPunct="1">
              <a:spcBef>
                <a:spcPts val="200"/>
              </a:spcBef>
              <a:buNone/>
            </a:pPr>
            <a:r>
              <a:rPr lang="ru-RU" altLang="ru-RU" sz="1400" b="1" dirty="0" smtClean="0">
                <a:solidFill>
                  <a:srgbClr val="000099"/>
                </a:solidFill>
              </a:rPr>
              <a:t>13 ЛЕТ </a:t>
            </a:r>
            <a:r>
              <a:rPr lang="ru-RU" altLang="ru-RU" sz="1400" b="1" dirty="0" smtClean="0">
                <a:solidFill>
                  <a:srgbClr val="000099"/>
                </a:solidFill>
              </a:rPr>
              <a:t>(2014г)</a:t>
            </a:r>
            <a:endParaRPr lang="ru-RU" altLang="ru-RU" sz="1400" b="1" dirty="0" smtClean="0">
              <a:solidFill>
                <a:srgbClr val="000099"/>
              </a:solidFill>
            </a:endParaRPr>
          </a:p>
          <a:p>
            <a:pPr algn="just" eaLnBrk="1" hangingPunct="1">
              <a:spcBef>
                <a:spcPts val="100"/>
              </a:spcBef>
            </a:pPr>
            <a:r>
              <a:rPr lang="ru-RU" altLang="ru-RU" sz="1400" dirty="0" smtClean="0">
                <a:solidFill>
                  <a:srgbClr val="000099"/>
                </a:solidFill>
              </a:rPr>
              <a:t>полипозный </a:t>
            </a:r>
            <a:r>
              <a:rPr lang="ru-RU" altLang="ru-RU" sz="1400" dirty="0" err="1" smtClean="0">
                <a:solidFill>
                  <a:srgbClr val="000099"/>
                </a:solidFill>
              </a:rPr>
              <a:t>риносинуит</a:t>
            </a:r>
            <a:endParaRPr lang="ru-RU" altLang="ru-RU" sz="1400" dirty="0" smtClean="0">
              <a:solidFill>
                <a:srgbClr val="000099"/>
              </a:solidFill>
            </a:endParaRPr>
          </a:p>
          <a:p>
            <a:pPr algn="just" eaLnBrk="1" hangingPunct="1">
              <a:spcBef>
                <a:spcPts val="100"/>
              </a:spcBef>
            </a:pPr>
            <a:r>
              <a:rPr lang="ru-RU" altLang="ru-RU" sz="1400" dirty="0" err="1" smtClean="0">
                <a:solidFill>
                  <a:srgbClr val="000099"/>
                </a:solidFill>
              </a:rPr>
              <a:t>персистирующий</a:t>
            </a:r>
            <a:r>
              <a:rPr lang="ru-RU" altLang="ru-RU" sz="1400" dirty="0" smtClean="0">
                <a:solidFill>
                  <a:srgbClr val="000099"/>
                </a:solidFill>
              </a:rPr>
              <a:t> инфекционный процесс</a:t>
            </a:r>
          </a:p>
          <a:p>
            <a:pPr algn="just" eaLnBrk="1" hangingPunct="1">
              <a:spcBef>
                <a:spcPts val="100"/>
              </a:spcBef>
            </a:pPr>
            <a:r>
              <a:rPr lang="ru-RU" altLang="ru-RU" sz="1400" dirty="0" err="1" smtClean="0">
                <a:solidFill>
                  <a:srgbClr val="000099"/>
                </a:solidFill>
              </a:rPr>
              <a:t>гепатолиенальный</a:t>
            </a:r>
            <a:r>
              <a:rPr lang="ru-RU" altLang="ru-RU" sz="1400" dirty="0" smtClean="0">
                <a:solidFill>
                  <a:srgbClr val="000099"/>
                </a:solidFill>
              </a:rPr>
              <a:t> синдром</a:t>
            </a:r>
          </a:p>
          <a:p>
            <a:pPr algn="just" eaLnBrk="1" hangingPunct="1">
              <a:spcBef>
                <a:spcPts val="100"/>
              </a:spcBef>
            </a:pPr>
            <a:r>
              <a:rPr lang="ru-RU" altLang="ru-RU" sz="1400" dirty="0" smtClean="0">
                <a:solidFill>
                  <a:srgbClr val="000099"/>
                </a:solidFill>
              </a:rPr>
              <a:t>запоры, жирный стул</a:t>
            </a:r>
          </a:p>
          <a:p>
            <a:pPr algn="just" eaLnBrk="1" hangingPunct="1">
              <a:spcBef>
                <a:spcPts val="100"/>
              </a:spcBef>
            </a:pPr>
            <a:r>
              <a:rPr lang="ru-RU" altLang="ru-RU" sz="1400" dirty="0" smtClean="0">
                <a:solidFill>
                  <a:srgbClr val="000099"/>
                </a:solidFill>
              </a:rPr>
              <a:t>кожный геморрагический синдром</a:t>
            </a:r>
          </a:p>
          <a:p>
            <a:pPr algn="just" eaLnBrk="1" hangingPunct="1">
              <a:spcBef>
                <a:spcPts val="200"/>
              </a:spcBef>
            </a:pPr>
            <a:endParaRPr lang="ru-RU" altLang="ru-RU" sz="1400" dirty="0" smtClean="0">
              <a:solidFill>
                <a:srgbClr val="000099"/>
              </a:solidFill>
            </a:endParaRPr>
          </a:p>
          <a:p>
            <a:pPr algn="just" eaLnBrk="1" hangingPunct="1">
              <a:spcBef>
                <a:spcPts val="200"/>
              </a:spcBef>
            </a:pPr>
            <a:endParaRPr lang="ru-RU" altLang="ru-RU" sz="1400" dirty="0" smtClean="0">
              <a:solidFill>
                <a:srgbClr val="000099"/>
              </a:solidFill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 bwMode="auto">
          <a:xfrm>
            <a:off x="4221531" y="4824392"/>
            <a:ext cx="3801209" cy="1698328"/>
          </a:xfrm>
          <a:prstGeom prst="rect">
            <a:avLst/>
          </a:prstGeom>
          <a:noFill/>
          <a:ln w="2857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ts val="200"/>
              </a:spcBef>
            </a:pPr>
            <a:r>
              <a:rPr lang="ru-RU" altLang="ru-RU" sz="1400" b="1" dirty="0" smtClean="0">
                <a:solidFill>
                  <a:srgbClr val="000099"/>
                </a:solidFill>
              </a:rPr>
              <a:t>РЕЗУЛЬТАТЫ ОБСЛЕДОВАНИЯ</a:t>
            </a:r>
          </a:p>
          <a:p>
            <a:pPr algn="just" eaLnBrk="1" hangingPunct="1">
              <a:spcBef>
                <a:spcPts val="100"/>
              </a:spcBef>
            </a:pPr>
            <a:r>
              <a:rPr lang="ru-RU" altLang="ru-RU" sz="1400" dirty="0" smtClean="0">
                <a:solidFill>
                  <a:srgbClr val="000099"/>
                </a:solidFill>
              </a:rPr>
              <a:t>ОАК - </a:t>
            </a:r>
            <a:r>
              <a:rPr lang="ru-RU" altLang="ru-RU" sz="1400" dirty="0" err="1" smtClean="0">
                <a:solidFill>
                  <a:srgbClr val="000099"/>
                </a:solidFill>
              </a:rPr>
              <a:t>трехростковая</a:t>
            </a:r>
            <a:r>
              <a:rPr lang="ru-RU" altLang="ru-RU" sz="1400" dirty="0" smtClean="0">
                <a:solidFill>
                  <a:srgbClr val="000099"/>
                </a:solidFill>
              </a:rPr>
              <a:t> </a:t>
            </a:r>
            <a:r>
              <a:rPr lang="ru-RU" altLang="ru-RU" sz="1400" dirty="0" err="1" smtClean="0">
                <a:solidFill>
                  <a:srgbClr val="000099"/>
                </a:solidFill>
              </a:rPr>
              <a:t>панцитопения</a:t>
            </a:r>
            <a:endParaRPr lang="ru-RU" altLang="ru-RU" sz="1400" dirty="0" smtClean="0">
              <a:solidFill>
                <a:srgbClr val="000099"/>
              </a:solidFill>
            </a:endParaRPr>
          </a:p>
          <a:p>
            <a:pPr algn="just" eaLnBrk="1" hangingPunct="1">
              <a:spcBef>
                <a:spcPts val="100"/>
              </a:spcBef>
            </a:pPr>
            <a:r>
              <a:rPr lang="ru-RU" altLang="ru-RU" sz="1400" dirty="0" smtClean="0">
                <a:solidFill>
                  <a:srgbClr val="000099"/>
                </a:solidFill>
              </a:rPr>
              <a:t>Потовая проба (</a:t>
            </a:r>
            <a:r>
              <a:rPr lang="ru-RU" altLang="ru-RU" sz="1400" dirty="0" err="1" smtClean="0">
                <a:solidFill>
                  <a:srgbClr val="000099"/>
                </a:solidFill>
              </a:rPr>
              <a:t>Нанодакт</a:t>
            </a:r>
            <a:r>
              <a:rPr lang="ru-RU" altLang="ru-RU" sz="1400" dirty="0" smtClean="0">
                <a:solidFill>
                  <a:srgbClr val="000099"/>
                </a:solidFill>
              </a:rPr>
              <a:t>) - </a:t>
            </a:r>
            <a:r>
              <a:rPr lang="ru-RU" altLang="ru-RU" sz="1400" dirty="0" smtClean="0">
                <a:solidFill>
                  <a:srgbClr val="000099"/>
                </a:solidFill>
              </a:rPr>
              <a:t>120 </a:t>
            </a:r>
            <a:r>
              <a:rPr lang="ru-RU" altLang="ru-RU" sz="1400" dirty="0" err="1" smtClean="0">
                <a:solidFill>
                  <a:srgbClr val="000099"/>
                </a:solidFill>
              </a:rPr>
              <a:t>мэкв</a:t>
            </a:r>
            <a:r>
              <a:rPr lang="ru-RU" altLang="ru-RU" sz="1400" dirty="0">
                <a:solidFill>
                  <a:srgbClr val="000099"/>
                </a:solidFill>
              </a:rPr>
              <a:t>/</a:t>
            </a:r>
            <a:r>
              <a:rPr lang="ru-RU" altLang="ru-RU" sz="1400" dirty="0" smtClean="0">
                <a:solidFill>
                  <a:srgbClr val="000099"/>
                </a:solidFill>
              </a:rPr>
              <a:t>л</a:t>
            </a:r>
            <a:endParaRPr lang="ru-RU" altLang="ru-RU" sz="1400" dirty="0" smtClean="0">
              <a:solidFill>
                <a:srgbClr val="000099"/>
              </a:solidFill>
            </a:endParaRPr>
          </a:p>
          <a:p>
            <a:pPr algn="just" eaLnBrk="1" hangingPunct="1">
              <a:spcBef>
                <a:spcPts val="100"/>
              </a:spcBef>
            </a:pPr>
            <a:r>
              <a:rPr lang="ru-RU" altLang="ru-RU" sz="1400" dirty="0" smtClean="0">
                <a:solidFill>
                  <a:srgbClr val="000099"/>
                </a:solidFill>
              </a:rPr>
              <a:t>МРТ </a:t>
            </a:r>
            <a:r>
              <a:rPr lang="ru-RU" altLang="ru-RU" sz="1400" dirty="0" smtClean="0">
                <a:solidFill>
                  <a:srgbClr val="000099"/>
                </a:solidFill>
              </a:rPr>
              <a:t>БП - </a:t>
            </a:r>
            <a:r>
              <a:rPr lang="ru-RU" altLang="ru-RU" sz="1400" dirty="0" smtClean="0">
                <a:solidFill>
                  <a:srgbClr val="000099"/>
                </a:solidFill>
              </a:rPr>
              <a:t>узловой </a:t>
            </a:r>
            <a:r>
              <a:rPr lang="ru-RU" altLang="ru-RU" sz="1400" dirty="0" err="1" smtClean="0">
                <a:solidFill>
                  <a:srgbClr val="000099"/>
                </a:solidFill>
              </a:rPr>
              <a:t>мультилобулярный</a:t>
            </a:r>
            <a:r>
              <a:rPr lang="ru-RU" altLang="ru-RU" sz="1400" dirty="0">
                <a:solidFill>
                  <a:srgbClr val="000099"/>
                </a:solidFill>
              </a:rPr>
              <a:t> </a:t>
            </a:r>
            <a:r>
              <a:rPr lang="ru-RU" altLang="ru-RU" sz="1400" dirty="0" smtClean="0">
                <a:solidFill>
                  <a:srgbClr val="000099"/>
                </a:solidFill>
              </a:rPr>
              <a:t>цирроз </a:t>
            </a:r>
            <a:r>
              <a:rPr lang="ru-RU" altLang="ru-RU" sz="1400" dirty="0" smtClean="0">
                <a:solidFill>
                  <a:srgbClr val="000099"/>
                </a:solidFill>
              </a:rPr>
              <a:t>печени</a:t>
            </a:r>
          </a:p>
          <a:p>
            <a:pPr algn="just" eaLnBrk="1" hangingPunct="1">
              <a:spcBef>
                <a:spcPts val="100"/>
              </a:spcBef>
            </a:pPr>
            <a:r>
              <a:rPr lang="ru-RU" altLang="ru-RU" sz="1400" dirty="0" smtClean="0">
                <a:solidFill>
                  <a:srgbClr val="000099"/>
                </a:solidFill>
              </a:rPr>
              <a:t>ФГДС - </a:t>
            </a:r>
            <a:r>
              <a:rPr lang="ru-RU" altLang="ru-RU" sz="1400" dirty="0" smtClean="0">
                <a:solidFill>
                  <a:srgbClr val="000099"/>
                </a:solidFill>
              </a:rPr>
              <a:t>расширение вен пищевода</a:t>
            </a:r>
          </a:p>
          <a:p>
            <a:pPr algn="just" eaLnBrk="1" hangingPunct="1">
              <a:spcBef>
                <a:spcPts val="100"/>
              </a:spcBef>
            </a:pPr>
            <a:r>
              <a:rPr lang="ru-RU" altLang="ru-RU" sz="1400" dirty="0" smtClean="0">
                <a:solidFill>
                  <a:srgbClr val="000099"/>
                </a:solidFill>
              </a:rPr>
              <a:t>РКТ </a:t>
            </a:r>
            <a:r>
              <a:rPr lang="ru-RU" altLang="ru-RU" sz="1400" dirty="0" smtClean="0">
                <a:solidFill>
                  <a:srgbClr val="000099"/>
                </a:solidFill>
              </a:rPr>
              <a:t>ОГК - </a:t>
            </a:r>
            <a:r>
              <a:rPr lang="ru-RU" altLang="ru-RU" sz="1400" dirty="0" smtClean="0">
                <a:solidFill>
                  <a:srgbClr val="000099"/>
                </a:solidFill>
              </a:rPr>
              <a:t>множественные двухсторонние </a:t>
            </a:r>
            <a:r>
              <a:rPr lang="ru-RU" altLang="ru-RU" sz="1400" dirty="0" err="1" smtClean="0">
                <a:solidFill>
                  <a:srgbClr val="000099"/>
                </a:solidFill>
              </a:rPr>
              <a:t>бронхоэктазы</a:t>
            </a:r>
            <a:endParaRPr lang="ru-RU" altLang="ru-RU" sz="1400" dirty="0" smtClean="0">
              <a:solidFill>
                <a:srgbClr val="000099"/>
              </a:solidFill>
            </a:endParaRPr>
          </a:p>
          <a:p>
            <a:pPr algn="just" eaLnBrk="1" hangingPunct="1">
              <a:spcBef>
                <a:spcPts val="200"/>
              </a:spcBef>
            </a:pPr>
            <a:endParaRPr lang="ru-RU" altLang="ru-RU" sz="1400" dirty="0" smtClean="0">
              <a:solidFill>
                <a:srgbClr val="000099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4813052" y="1722120"/>
            <a:ext cx="729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4813052" y="2139315"/>
            <a:ext cx="729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4813052" y="2404110"/>
            <a:ext cx="729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4813052" y="2581531"/>
            <a:ext cx="729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5545090" y="1931437"/>
            <a:ext cx="0" cy="211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5542876" y="2313992"/>
            <a:ext cx="2214" cy="93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5542876" y="2581534"/>
            <a:ext cx="2214" cy="149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4994971" y="2918501"/>
            <a:ext cx="5501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8" descr="https://sun9-west.userapi.com/sun9-39/s/v1/ig2/pLyg2rQZewaH0rHNN23AUxG2ZFYTheAII_NWllW7bN6fa9CjiE3MrVTTnqup4mYAUYrGD8L862lXoAvoSb1ajZtq.jpg?size=570x546&amp;quality=95&amp;type=alb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71" y="4881661"/>
            <a:ext cx="216615" cy="20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Рисунок 184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42" y="2219079"/>
            <a:ext cx="368184" cy="338949"/>
          </a:xfrm>
          <a:prstGeom prst="rect">
            <a:avLst/>
          </a:prstGeom>
        </p:spPr>
      </p:pic>
      <p:pic>
        <p:nvPicPr>
          <p:cNvPr id="18446" name="Рисунок 184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610" y="4390812"/>
            <a:ext cx="337957" cy="298904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42" y="3327946"/>
            <a:ext cx="368184" cy="3389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006" y="1702748"/>
            <a:ext cx="373351" cy="3237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37" y="3855717"/>
            <a:ext cx="373351" cy="323765"/>
          </a:xfrm>
          <a:prstGeom prst="rect">
            <a:avLst/>
          </a:prstGeom>
        </p:spPr>
      </p:pic>
      <p:pic>
        <p:nvPicPr>
          <p:cNvPr id="1030" name="Picture 6" descr="Иконка Скальпель в стиле Office 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539" y="2798879"/>
            <a:ext cx="317824" cy="3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s://sun9-west.userapi.com/sun9-39/s/v1/ig2/pLyg2rQZewaH0rHNN23AUxG2ZFYTheAII_NWllW7bN6fa9CjiE3MrVTTnqup4mYAUYrGD8L862lXoAvoSb1ajZtq.jpg?size=570x546&amp;quality=95&amp;type=alb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610" y="1248186"/>
            <a:ext cx="337957" cy="32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3957" y="6242924"/>
            <a:ext cx="133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 smtClean="0">
                <a:solidFill>
                  <a:schemeClr val="bg2">
                    <a:lumMod val="75000"/>
                  </a:schemeClr>
                </a:solidFill>
              </a:rPr>
              <a:t>Исследование </a:t>
            </a:r>
            <a:r>
              <a:rPr lang="ru-RU" sz="700" dirty="0">
                <a:solidFill>
                  <a:schemeClr val="bg2">
                    <a:lumMod val="75000"/>
                  </a:schemeClr>
                </a:solidFill>
              </a:rPr>
              <a:t>не имело спонсорской </a:t>
            </a:r>
            <a:r>
              <a:rPr lang="ru-RU" sz="700" dirty="0" smtClean="0">
                <a:solidFill>
                  <a:schemeClr val="bg2">
                    <a:lumMod val="75000"/>
                  </a:schemeClr>
                </a:solidFill>
              </a:rPr>
              <a:t>поддержки.</a:t>
            </a:r>
            <a:endParaRPr lang="ru-RU" sz="7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8122291" y="4821669"/>
            <a:ext cx="3760533" cy="1698328"/>
          </a:xfrm>
          <a:prstGeom prst="rect">
            <a:avLst/>
          </a:prstGeom>
          <a:noFill/>
          <a:ln w="2857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ts val="200"/>
              </a:spcBef>
            </a:pPr>
            <a:r>
              <a:rPr lang="ru-RU" altLang="ru-RU" sz="1400" b="1" dirty="0" smtClean="0">
                <a:solidFill>
                  <a:srgbClr val="000099"/>
                </a:solidFill>
              </a:rPr>
              <a:t>СОЦИАЛЬНЫЙ АСПЕКТ</a:t>
            </a:r>
            <a:endParaRPr lang="ru-RU" altLang="ru-RU" sz="1400" b="1" dirty="0" smtClean="0">
              <a:solidFill>
                <a:srgbClr val="000099"/>
              </a:solidFill>
            </a:endParaRPr>
          </a:p>
          <a:p>
            <a:pPr algn="just" eaLnBrk="1" hangingPunct="1">
              <a:spcBef>
                <a:spcPts val="100"/>
              </a:spcBef>
            </a:pPr>
            <a:r>
              <a:rPr lang="ru-RU" altLang="ru-RU" sz="1400" dirty="0" smtClean="0">
                <a:solidFill>
                  <a:srgbClr val="000099"/>
                </a:solidFill>
              </a:rPr>
              <a:t>Пациенту на данный момент 22 года</a:t>
            </a:r>
          </a:p>
          <a:p>
            <a:pPr algn="just" eaLnBrk="1" hangingPunct="1">
              <a:spcBef>
                <a:spcPts val="100"/>
              </a:spcBef>
            </a:pPr>
            <a:r>
              <a:rPr lang="ru-RU" altLang="ru-RU" sz="1400" dirty="0" smtClean="0">
                <a:solidFill>
                  <a:srgbClr val="000099"/>
                </a:solidFill>
              </a:rPr>
              <a:t>Молодой человек успешно закончил школу в дистанционном формате</a:t>
            </a:r>
          </a:p>
          <a:p>
            <a:pPr algn="just" eaLnBrk="1" hangingPunct="1">
              <a:spcBef>
                <a:spcPts val="100"/>
              </a:spcBef>
            </a:pPr>
            <a:r>
              <a:rPr lang="ru-RU" altLang="ru-RU" sz="1400" dirty="0" smtClean="0">
                <a:solidFill>
                  <a:srgbClr val="000099"/>
                </a:solidFill>
              </a:rPr>
              <a:t>Получил высшее образование</a:t>
            </a:r>
          </a:p>
          <a:p>
            <a:pPr algn="just" eaLnBrk="1" hangingPunct="1">
              <a:spcBef>
                <a:spcPts val="100"/>
              </a:spcBef>
            </a:pPr>
            <a:r>
              <a:rPr lang="ru-RU" altLang="ru-RU" sz="1400" dirty="0" smtClean="0">
                <a:solidFill>
                  <a:srgbClr val="000099"/>
                </a:solidFill>
              </a:rPr>
              <a:t>Был удостоен </a:t>
            </a:r>
            <a:r>
              <a:rPr lang="ru-RU" altLang="ru-RU" sz="1400" dirty="0" err="1" smtClean="0">
                <a:solidFill>
                  <a:srgbClr val="000099"/>
                </a:solidFill>
              </a:rPr>
              <a:t>Шопеновской</a:t>
            </a:r>
            <a:r>
              <a:rPr lang="ru-RU" altLang="ru-RU" sz="1400" dirty="0" smtClean="0">
                <a:solidFill>
                  <a:srgbClr val="000099"/>
                </a:solidFill>
              </a:rPr>
              <a:t> премии благотворительного фонда «Острова»</a:t>
            </a:r>
          </a:p>
          <a:p>
            <a:pPr algn="just" eaLnBrk="1" hangingPunct="1">
              <a:spcBef>
                <a:spcPts val="100"/>
              </a:spcBef>
            </a:pPr>
            <a:r>
              <a:rPr lang="ru-RU" altLang="ru-RU" sz="1400" dirty="0" smtClean="0">
                <a:solidFill>
                  <a:srgbClr val="000099"/>
                </a:solidFill>
              </a:rPr>
              <a:t>Работает удаленно </a:t>
            </a:r>
          </a:p>
          <a:p>
            <a:pPr algn="just" eaLnBrk="1" hangingPunct="1">
              <a:spcBef>
                <a:spcPts val="100"/>
              </a:spcBef>
            </a:pPr>
            <a:endParaRPr lang="ru-RU" altLang="ru-RU" sz="1400" dirty="0" smtClean="0">
              <a:solidFill>
                <a:srgbClr val="000099"/>
              </a:solidFill>
            </a:endParaRPr>
          </a:p>
        </p:txBody>
      </p:sp>
      <p:pic>
        <p:nvPicPr>
          <p:cNvPr id="43" name="Picture 8" descr="https://sun9-west.userapi.com/sun9-39/s/v1/ig2/pLyg2rQZewaH0rHNN23AUxG2ZFYTheAII_NWllW7bN6fa9CjiE3MrVTTnqup4mYAUYrGD8L862lXoAvoSb1ajZtq.jpg?size=570x546&amp;quality=95&amp;type=alb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357" y="4881661"/>
            <a:ext cx="216615" cy="20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Благотворительный Фонд Острова - YouTub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38" y="6211631"/>
            <a:ext cx="309419" cy="30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83" y="3594672"/>
            <a:ext cx="1206629" cy="10370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12" y="3594672"/>
            <a:ext cx="1174114" cy="1037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30" y="3594672"/>
            <a:ext cx="1171138" cy="10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3719</TotalTime>
  <Words>239</Words>
  <Application>Microsoft Office PowerPoint</Application>
  <PresentationFormat>Широкоэкранный</PresentationFormat>
  <Paragraphs>37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David Solovyov</cp:lastModifiedBy>
  <cp:revision>183</cp:revision>
  <dcterms:created xsi:type="dcterms:W3CDTF">2022-01-31T14:30:21Z</dcterms:created>
  <dcterms:modified xsi:type="dcterms:W3CDTF">2023-03-18T20:44:00Z</dcterms:modified>
</cp:coreProperties>
</file>