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756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781952173916512E-2"/>
          <c:y val="0.31573392907115178"/>
          <c:w val="0.55893426878564878"/>
          <c:h val="0.579214157310831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 </c:v>
                </c:pt>
              </c:strCache>
            </c:strRef>
          </c:tx>
          <c:spPr>
            <a:ln>
              <a:noFill/>
            </a:ln>
          </c:spPr>
          <c:explosion val="28"/>
          <c:dLbls>
            <c:dLbl>
              <c:idx val="3"/>
              <c:layout>
                <c:manualLayout>
                  <c:x val="1.0112095363079615E-2"/>
                  <c:y val="-2.517185351831021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A4-4FEF-BB90-7D794D2DF41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МПК ≤1 мкг/л</c:v>
                </c:pt>
                <c:pt idx="1">
                  <c:v>МПК 2 мкг/л</c:v>
                </c:pt>
                <c:pt idx="2">
                  <c:v>МПК 4 мкг/л</c:v>
                </c:pt>
                <c:pt idx="3">
                  <c:v>МПК &gt;4 мкг/л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85</c:v>
                </c:pt>
                <c:pt idx="1">
                  <c:v>4</c:v>
                </c:pt>
                <c:pt idx="2">
                  <c:v>4</c:v>
                </c:pt>
                <c:pt idx="3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A4-4FEF-BB90-7D794D2DF4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effectLst>
          <a:outerShdw blurRad="50800" dist="50800" dir="5400000" algn="ctr" rotWithShape="0">
            <a:srgbClr val="000000">
              <a:alpha val="50000"/>
            </a:srgbClr>
          </a:outerShdw>
        </a:effectLst>
      </c:spPr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7C0FF-9156-4C1E-86C4-0379F6CF68D0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205AE-6449-4911-B42C-F54CB20B86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495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7205AE-6449-4911-B42C-F54CB20B86C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145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26F1-B1B3-41D2-93A1-4B660ABCA0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3446-F00F-4B0F-8BC9-0303CBBA1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4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26F1-B1B3-41D2-93A1-4B660ABCA0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3446-F00F-4B0F-8BC9-0303CBBA1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5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26F1-B1B3-41D2-93A1-4B660ABCA0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3446-F00F-4B0F-8BC9-0303CBBA1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594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26F1-B1B3-41D2-93A1-4B660ABCA0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3446-F00F-4B0F-8BC9-0303CBBA1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25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26F1-B1B3-41D2-93A1-4B660ABCA0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3446-F00F-4B0F-8BC9-0303CBBA1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251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26F1-B1B3-41D2-93A1-4B660ABCA0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3446-F00F-4B0F-8BC9-0303CBBA1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171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26F1-B1B3-41D2-93A1-4B660ABCA0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3446-F00F-4B0F-8BC9-0303CBBA1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26F1-B1B3-41D2-93A1-4B660ABCA0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3446-F00F-4B0F-8BC9-0303CBBA1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07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26F1-B1B3-41D2-93A1-4B660ABCA0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3446-F00F-4B0F-8BC9-0303CBBA1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339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26F1-B1B3-41D2-93A1-4B660ABCA0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3446-F00F-4B0F-8BC9-0303CBBA1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02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26F1-B1B3-41D2-93A1-4B660ABCA0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3446-F00F-4B0F-8BC9-0303CBBA1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40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926F1-B1B3-41D2-93A1-4B660ABCA0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53446-F00F-4B0F-8BC9-0303CBBA1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78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4188" y="0"/>
            <a:ext cx="8640960" cy="574501"/>
          </a:xfrm>
        </p:spPr>
        <p:txBody>
          <a:bodyPr>
            <a:norm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чувствительности штаммов 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Pseudomonas aeruginosa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колистину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методом серийных разведений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пациентов с муковисцидозом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594098"/>
            <a:ext cx="71287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Максимова Е.А., Кондратенко О.В., Козлов А.В., </a:t>
            </a:r>
            <a:r>
              <a:rPr lang="ru-RU" sz="900" dirty="0" err="1">
                <a:latin typeface="Arial" panose="020B0604020202020204" pitchFamily="34" charset="0"/>
                <a:cs typeface="Arial" panose="020B0604020202020204" pitchFamily="34" charset="0"/>
              </a:rPr>
              <a:t>СамГМУ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, Самара;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lenacand@icloud.com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640" y="787870"/>
            <a:ext cx="29523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отсутствует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991664"/>
            <a:ext cx="8640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антибиотикорезистентность штаммов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Pseudomonas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aeruginosa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выделенных из мокроты пациентов 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муковисцидозом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 за первый квартал 2023 года к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колистину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методом двойных серийных разведений.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1735694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тестов проводилась с помощью метода серийных разведений с использованием 96-луночных планшетов, учет результатов выполнялся с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микробиологического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анализатора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BIOMIC V3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Интерпретация результатов антибиотикорезистентности осуществлялась в соответствии с клиническими рекомендациями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MAKMAX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года.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1748" y="271576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Результаты: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проанализирована антибиотикорезистентность 100 штаммов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Pseudomonas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aeruginosa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Результаты представлены на рисунке 1.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026530975"/>
              </p:ext>
            </p:extLst>
          </p:nvPr>
        </p:nvGraphicFramePr>
        <p:xfrm>
          <a:off x="179512" y="2808346"/>
          <a:ext cx="3752053" cy="2108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067944" y="3723878"/>
            <a:ext cx="48965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Выводы: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исследования, чувствительность к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колистину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выявлена у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87%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штаммов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Pseudomonas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aeruginosa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резистентны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оказались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штаммов.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4731990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Рисунок 1.  Процентное соотношение чувствительности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Pseudomonas</a:t>
            </a: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aeruginosa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  к </a:t>
            </a:r>
            <a:r>
              <a:rPr lang="ru-RU" sz="900" dirty="0" err="1">
                <a:latin typeface="Arial" panose="020B0604020202020204" pitchFamily="34" charset="0"/>
                <a:cs typeface="Arial" panose="020B0604020202020204" pitchFamily="34" charset="0"/>
              </a:rPr>
              <a:t>колистину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384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131</Words>
  <Application>Microsoft Office PowerPoint</Application>
  <PresentationFormat>Экран (16:9)</PresentationFormat>
  <Paragraphs>11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Оценка чувствительности штаммов Pseudomonas aeruginosa к колистину методом серийных разведений у пациентов с муковисцидозом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Чувствительность колистина к Pseudomonas aeruginosa у пациентов с муковисцидозом</dc:title>
  <dc:creator>Лямин Артем Викторович</dc:creator>
  <cp:lastModifiedBy>Лямин Артем Викторович</cp:lastModifiedBy>
  <cp:revision>17</cp:revision>
  <dcterms:created xsi:type="dcterms:W3CDTF">2023-03-29T11:27:41Z</dcterms:created>
  <dcterms:modified xsi:type="dcterms:W3CDTF">2023-04-12T06:12:27Z</dcterms:modified>
</cp:coreProperties>
</file>